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8"/>
  </p:notesMasterIdLst>
  <p:sldIdLst>
    <p:sldId id="410" r:id="rId2"/>
    <p:sldId id="519" r:id="rId3"/>
    <p:sldId id="342" r:id="rId4"/>
    <p:sldId id="516" r:id="rId5"/>
    <p:sldId id="528" r:id="rId6"/>
    <p:sldId id="351" r:id="rId7"/>
    <p:sldId id="494" r:id="rId8"/>
    <p:sldId id="524" r:id="rId9"/>
    <p:sldId id="518" r:id="rId10"/>
    <p:sldId id="525" r:id="rId11"/>
    <p:sldId id="499" r:id="rId12"/>
    <p:sldId id="500" r:id="rId13"/>
    <p:sldId id="501" r:id="rId14"/>
    <p:sldId id="502" r:id="rId15"/>
    <p:sldId id="503" r:id="rId16"/>
    <p:sldId id="530" r:id="rId17"/>
    <p:sldId id="531" r:id="rId18"/>
    <p:sldId id="532" r:id="rId19"/>
    <p:sldId id="533" r:id="rId20"/>
    <p:sldId id="534" r:id="rId21"/>
    <p:sldId id="529" r:id="rId22"/>
    <p:sldId id="509" r:id="rId23"/>
    <p:sldId id="510" r:id="rId24"/>
    <p:sldId id="512" r:id="rId25"/>
    <p:sldId id="495" r:id="rId26"/>
    <p:sldId id="485" r:id="rId27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987"/>
    <a:srgbClr val="339933"/>
    <a:srgbClr val="3EB921"/>
    <a:srgbClr val="1AB861"/>
    <a:srgbClr val="0000FF"/>
    <a:srgbClr val="9148C8"/>
    <a:srgbClr val="7AB511"/>
    <a:srgbClr val="68EE6B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2" autoAdjust="0"/>
    <p:restoredTop sz="94685" autoAdjust="0"/>
  </p:normalViewPr>
  <p:slideViewPr>
    <p:cSldViewPr>
      <p:cViewPr varScale="1">
        <p:scale>
          <a:sx n="105" d="100"/>
          <a:sy n="10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01E-4"/>
          <c:w val="0.99881655955234805"/>
          <c:h val="0.9196047706003459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3792"/>
        <c:axId val="4995328"/>
      </c:barChart>
      <c:catAx>
        <c:axId val="4993792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4995328"/>
        <c:crosses val="autoZero"/>
        <c:auto val="0"/>
        <c:lblAlgn val="ctr"/>
        <c:lblOffset val="100"/>
        <c:noMultiLvlLbl val="0"/>
      </c:catAx>
      <c:valAx>
        <c:axId val="4995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93792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86164644221889E-2"/>
          <c:y val="2.5228066501680271E-2"/>
          <c:w val="0.96281552486299027"/>
          <c:h val="0.87286052374293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 валового внутреннего продукта России
(в % к соответсвующему году)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-3.0165466439202675E-3"/>
                  <c:y val="-7.2666789208942779E-4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2,2</a:t>
                    </a:r>
                    <a:endParaRPr lang="en-US" sz="1100" b="0" dirty="0">
                      <a:solidFill>
                        <a:srgbClr val="FF0000"/>
                      </a:solidFill>
                      <a:effectLst/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89-4A3E-BEEB-CB7797E5B051}"/>
                </c:ext>
              </c:extLst>
            </c:dLbl>
            <c:dLbl>
              <c:idx val="13"/>
              <c:layout>
                <c:manualLayout>
                  <c:x val="-1.574208668502588E-3"/>
                  <c:y val="1.052829380174142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4,6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89-4A3E-BEEB-CB7797E5B051}"/>
                </c:ext>
              </c:extLst>
            </c:dLbl>
            <c:dLbl>
              <c:idx val="14"/>
              <c:layout>
                <c:manualLayout>
                  <c:x val="-1.4340095906235199E-3"/>
                  <c:y val="4.8993408331444704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4,1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89-4A3E-BEEB-CB7797E5B051}"/>
                </c:ext>
              </c:extLst>
            </c:dLbl>
            <c:dLbl>
              <c:idx val="15"/>
              <c:layout>
                <c:manualLayout>
                  <c:x val="0"/>
                  <c:y val="2.45034549601462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4,0</a:t>
                    </a:r>
                    <a:endParaRPr lang="en-US" sz="11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689-4A3E-BEEB-CB7797E5B051}"/>
                </c:ext>
              </c:extLst>
            </c:dLbl>
            <c:dLbl>
              <c:idx val="16"/>
              <c:layout>
                <c:manualLayout>
                  <c:x val="-1.0172745421397687E-16"/>
                  <c:y val="-2.4781638639999283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1,2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689-4A3E-BEEB-CB7797E5B05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100" b="1" i="0" u="none" strike="noStrike" baseline="0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 smtClean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0,6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689-4A3E-BEEB-CB7797E5B051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-0,4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689-4A3E-BEEB-CB7797E5B05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 sz="1050">
                    <a:solidFill>
                      <a:schemeClr val="tx1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Лист1!$A$2:$A$32</c:f>
              <c:strCache>
                <c:ptCount val="31"/>
                <c:pt idx="0">
                  <c:v>I кв. 2012</c:v>
                </c:pt>
                <c:pt idx="1">
                  <c:v>II кв. 2012</c:v>
                </c:pt>
                <c:pt idx="2">
                  <c:v>III кв. 2012</c:v>
                </c:pt>
                <c:pt idx="3">
                  <c:v>IV кв. 2012</c:v>
                </c:pt>
                <c:pt idx="4">
                  <c:v>I кв. 2013</c:v>
                </c:pt>
                <c:pt idx="5">
                  <c:v>II кв. 2013</c:v>
                </c:pt>
                <c:pt idx="6">
                  <c:v>III кв. 2013</c:v>
                </c:pt>
                <c:pt idx="7">
                  <c:v>IV кв. 2013</c:v>
                </c:pt>
                <c:pt idx="8">
                  <c:v>I кв. 2014</c:v>
                </c:pt>
                <c:pt idx="9">
                  <c:v>II кв. 2014</c:v>
                </c:pt>
                <c:pt idx="10">
                  <c:v>III кв. 2014</c:v>
                </c:pt>
                <c:pt idx="11">
                  <c:v>IV кв. 2014</c:v>
                </c:pt>
                <c:pt idx="12">
                  <c:v>I кв.  2015</c:v>
                </c:pt>
                <c:pt idx="13">
                  <c:v>II кв. 2015 </c:v>
                </c:pt>
                <c:pt idx="14">
                  <c:v>III кв. 2015</c:v>
                </c:pt>
                <c:pt idx="15">
                  <c:v>IV кв. 2015</c:v>
                </c:pt>
                <c:pt idx="16">
                  <c:v>I кв. 2016</c:v>
                </c:pt>
                <c:pt idx="17">
                  <c:v>II кв. 2016</c:v>
                </c:pt>
                <c:pt idx="18">
                  <c:v>III кв. 2016</c:v>
                </c:pt>
                <c:pt idx="19">
                  <c:v>IV кв. 2016</c:v>
                </c:pt>
                <c:pt idx="20">
                  <c:v>I кв. 2017</c:v>
                </c:pt>
                <c:pt idx="21">
                  <c:v>II кв. 2017</c:v>
                </c:pt>
                <c:pt idx="22">
                  <c:v>III кв. 2017</c:v>
                </c:pt>
                <c:pt idx="23">
                  <c:v>IV кв. 2017</c:v>
                </c:pt>
                <c:pt idx="24">
                  <c:v>I кв. 2018</c:v>
                </c:pt>
                <c:pt idx="25">
                  <c:v>II кв. 2018</c:v>
                </c:pt>
                <c:pt idx="26">
                  <c:v>III кв. 2018</c:v>
                </c:pt>
                <c:pt idx="27">
                  <c:v>IV кв. 2018</c:v>
                </c:pt>
                <c:pt idx="28">
                  <c:v>I кв. 2019</c:v>
                </c:pt>
                <c:pt idx="29">
                  <c:v>II кв. 2019</c:v>
                </c:pt>
                <c:pt idx="30">
                  <c:v>III кв. 2019</c:v>
                </c:pt>
              </c:strCache>
            </c:str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4.7</c:v>
                </c:pt>
                <c:pt idx="1">
                  <c:v>4.2</c:v>
                </c:pt>
                <c:pt idx="2">
                  <c:v>3.1</c:v>
                </c:pt>
                <c:pt idx="3" formatCode="0.0">
                  <c:v>2</c:v>
                </c:pt>
                <c:pt idx="4">
                  <c:v>0.7</c:v>
                </c:pt>
                <c:pt idx="5">
                  <c:v>1.2</c:v>
                </c:pt>
                <c:pt idx="6">
                  <c:v>1.3</c:v>
                </c:pt>
                <c:pt idx="7">
                  <c:v>2.1</c:v>
                </c:pt>
                <c:pt idx="8">
                  <c:v>0.6</c:v>
                </c:pt>
                <c:pt idx="9">
                  <c:v>0.7</c:v>
                </c:pt>
                <c:pt idx="10">
                  <c:v>0.9</c:v>
                </c:pt>
                <c:pt idx="11">
                  <c:v>0.4</c:v>
                </c:pt>
                <c:pt idx="12">
                  <c:v>-2.2000000000000002</c:v>
                </c:pt>
                <c:pt idx="13">
                  <c:v>-4.5999999999999996</c:v>
                </c:pt>
                <c:pt idx="14">
                  <c:v>-4.0999999999999996</c:v>
                </c:pt>
                <c:pt idx="15">
                  <c:v>-4</c:v>
                </c:pt>
                <c:pt idx="16">
                  <c:v>-1.2</c:v>
                </c:pt>
                <c:pt idx="17">
                  <c:v>-0.6</c:v>
                </c:pt>
                <c:pt idx="18">
                  <c:v>-0.4</c:v>
                </c:pt>
                <c:pt idx="19">
                  <c:v>0.3</c:v>
                </c:pt>
                <c:pt idx="20">
                  <c:v>0.5</c:v>
                </c:pt>
                <c:pt idx="21">
                  <c:v>2.5</c:v>
                </c:pt>
                <c:pt idx="22">
                  <c:v>2.2999999999999998</c:v>
                </c:pt>
                <c:pt idx="23">
                  <c:v>0.3</c:v>
                </c:pt>
                <c:pt idx="24">
                  <c:v>1.9</c:v>
                </c:pt>
                <c:pt idx="25">
                  <c:v>2.2000000000000002</c:v>
                </c:pt>
                <c:pt idx="26">
                  <c:v>2.2000000000000002</c:v>
                </c:pt>
                <c:pt idx="27">
                  <c:v>2.7</c:v>
                </c:pt>
                <c:pt idx="28">
                  <c:v>0.5</c:v>
                </c:pt>
                <c:pt idx="29">
                  <c:v>0.9</c:v>
                </c:pt>
                <c:pt idx="3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8-466B-B5D1-CB8C89386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3444224"/>
        <c:axId val="143552512"/>
      </c:barChart>
      <c:catAx>
        <c:axId val="1434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ru-RU"/>
          </a:p>
        </c:txPr>
        <c:crossAx val="143552512"/>
        <c:crosses val="autoZero"/>
        <c:auto val="1"/>
        <c:lblAlgn val="ctr"/>
        <c:lblOffset val="100"/>
        <c:noMultiLvlLbl val="0"/>
      </c:catAx>
      <c:valAx>
        <c:axId val="14355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ru-RU"/>
          </a:p>
        </c:txPr>
        <c:crossAx val="14344422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01E-4"/>
          <c:w val="0.99881655955234805"/>
          <c:h val="0.9196047706003459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89120"/>
        <c:axId val="128390656"/>
      </c:barChart>
      <c:catAx>
        <c:axId val="128389120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128390656"/>
        <c:crosses val="autoZero"/>
        <c:auto val="0"/>
        <c:lblAlgn val="ctr"/>
        <c:lblOffset val="100"/>
        <c:noMultiLvlLbl val="0"/>
      </c:catAx>
      <c:valAx>
        <c:axId val="128390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8389120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27297155321364E-2"/>
          <c:y val="2.2978494451813613E-2"/>
          <c:w val="0.95097270284467861"/>
          <c:h val="0.87159005349457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-31,6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25-4228-9DFE-A731DB4E863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0024944"/>
        <c:axId val="180025928"/>
      </c:barChart>
      <c:catAx>
        <c:axId val="18002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80025928"/>
        <c:crosses val="autoZero"/>
        <c:auto val="1"/>
        <c:lblAlgn val="ctr"/>
        <c:lblOffset val="100"/>
        <c:noMultiLvlLbl val="0"/>
      </c:catAx>
      <c:valAx>
        <c:axId val="18002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8002494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16237357962051E-2"/>
          <c:y val="2.1707024438355049E-2"/>
          <c:w val="0.92514879949586659"/>
          <c:h val="0.866907930451045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7222222222222501E-3"/>
                  <c:y val="-5.453335337183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4.2096564164617267E-2"/>
                  <c:y val="4.017822806013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CB-47D2-BB92-C2C9827E395C}"/>
                </c:ext>
              </c:extLst>
            </c:dLbl>
            <c:dLbl>
              <c:idx val="2"/>
              <c:layout>
                <c:manualLayout>
                  <c:x val="-6.7556035440506701E-2"/>
                  <c:y val="-4.307295437426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CB-47D2-BB92-C2C9827E395C}"/>
                </c:ext>
              </c:extLst>
            </c:dLbl>
            <c:dLbl>
              <c:idx val="3"/>
              <c:layout>
                <c:manualLayout>
                  <c:x val="-4.5091286153390399E-2"/>
                  <c:y val="-4.762949474561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3.8888998250218701E-2"/>
                  <c:y val="5.22611303146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5.3343725697144802E-2"/>
                  <c:y val="-4.50092509305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CB-47D2-BB92-C2C9827E395C}"/>
                </c:ext>
              </c:extLst>
            </c:dLbl>
            <c:dLbl>
              <c:idx val="6"/>
              <c:layout>
                <c:manualLayout>
                  <c:x val="-3.05555555555556E-2"/>
                  <c:y val="5.6805576428995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9CB-47D2-BB92-C2C9827E395C}"/>
                </c:ext>
              </c:extLst>
            </c:dLbl>
            <c:dLbl>
              <c:idx val="7"/>
              <c:layout>
                <c:manualLayout>
                  <c:x val="-6.5590059580409851E-2"/>
                  <c:y val="-4.07014605214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1.0940056556979159E-2"/>
                  <c:y val="-3.1327502072419307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89-44CE-BD55-F058DD047547}"/>
                </c:ext>
              </c:extLst>
            </c:dLbl>
            <c:dLbl>
              <c:idx val="9"/>
              <c:layout>
                <c:manualLayout>
                  <c:x val="-7.9707787477165504E-2"/>
                  <c:y val="2.19199834884207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89-44CE-BD55-F058DD047547}"/>
                </c:ext>
              </c:extLst>
            </c:dLbl>
            <c:dLbl>
              <c:idx val="10"/>
              <c:layout>
                <c:manualLayout>
                  <c:x val="-3.5652004057836924E-2"/>
                  <c:y val="-7.0020981182316394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89-44CE-BD55-F058DD047547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3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50025E-2"/>
                  <c:y val="-5.111447778924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06E-2"/>
                  <c:y val="3.7742353458626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545.20000000000005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20512"/>
        <c:axId val="130722048"/>
      </c:lineChart>
      <c:catAx>
        <c:axId val="13072051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30722048"/>
        <c:crosses val="autoZero"/>
        <c:auto val="0"/>
        <c:lblAlgn val="ctr"/>
        <c:lblOffset val="100"/>
        <c:noMultiLvlLbl val="0"/>
      </c:catAx>
      <c:valAx>
        <c:axId val="130722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30720512"/>
        <c:crosses val="autoZero"/>
        <c:crossBetween val="midCat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53257400131578"/>
          <c:y val="2.866392461449381E-2"/>
          <c:w val="0.4884968119526984"/>
          <c:h val="0.81202415730728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Проникновение интернета</c:v>
                </c:pt>
                <c:pt idx="1">
                  <c:v>Проникновение смартфонов</c:v>
                </c:pt>
                <c:pt idx="2">
                  <c:v>Проникновение мобильного интернета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совершавших покупки онлайн</c:v>
                </c:pt>
                <c:pt idx="6">
                  <c:v>Доля организаций, использующих CRM-системы</c:v>
                </c:pt>
                <c:pt idx="7">
                  <c:v>Доля электронной торговли в общем объёме розницы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</c:v>
                </c:pt>
                <c:pt idx="1">
                  <c:v>62</c:v>
                </c:pt>
                <c:pt idx="2">
                  <c:v>57</c:v>
                </c:pt>
                <c:pt idx="3">
                  <c:v>77</c:v>
                </c:pt>
                <c:pt idx="4">
                  <c:v>48</c:v>
                </c:pt>
                <c:pt idx="5">
                  <c:v>55</c:v>
                </c:pt>
                <c:pt idx="6">
                  <c:v>33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7-4948-84FC-DCCC2F442D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Проникновение интернета</c:v>
                </c:pt>
                <c:pt idx="1">
                  <c:v>Проникновение смартфонов</c:v>
                </c:pt>
                <c:pt idx="2">
                  <c:v>Проникновение мобильного интернета</c:v>
                </c:pt>
                <c:pt idx="3">
                  <c:v>Доля организаций, имеющих интернет-сайт</c:v>
                </c:pt>
                <c:pt idx="4">
                  <c:v>Доля граждан, получивших госуслуги через интернет</c:v>
                </c:pt>
                <c:pt idx="5">
                  <c:v>Доля граждан, совершавших покупки онлайн</c:v>
                </c:pt>
                <c:pt idx="6">
                  <c:v>Доля организаций, использующих CRM-системы</c:v>
                </c:pt>
                <c:pt idx="7">
                  <c:v>Доля электронной торговли в общем объёме розницы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73</c:v>
                </c:pt>
                <c:pt idx="1">
                  <c:v>60</c:v>
                </c:pt>
                <c:pt idx="2">
                  <c:v>47</c:v>
                </c:pt>
                <c:pt idx="3">
                  <c:v>43</c:v>
                </c:pt>
                <c:pt idx="4">
                  <c:v>29</c:v>
                </c:pt>
                <c:pt idx="5">
                  <c:v>23</c:v>
                </c:pt>
                <c:pt idx="6">
                  <c:v>10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7-4948-84FC-DCCC2F442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6828736"/>
        <c:axId val="156829856"/>
      </c:barChart>
      <c:catAx>
        <c:axId val="15682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9856"/>
        <c:crosses val="autoZero"/>
        <c:auto val="1"/>
        <c:lblAlgn val="ctr"/>
        <c:lblOffset val="100"/>
        <c:noMultiLvlLbl val="0"/>
      </c:catAx>
      <c:valAx>
        <c:axId val="15682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8736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.12549495023618043"/>
          <c:y val="0.88688747532173562"/>
          <c:w val="0.25796686715861933"/>
          <c:h val="7.4649313194310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Абел Гезевич,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7210000" cy="107721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</a:t>
            </a:r>
            <a:r>
              <a:rPr lang="ru-RU" sz="2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Новое Правительство РФ и социально-экономический рост</a:t>
            </a:r>
            <a:endParaRPr lang="ru-RU" sz="2100" dirty="0">
              <a:latin typeface="Arial Narrow" panose="020B060602020203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01208"/>
            <a:ext cx="7848872" cy="8771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</a:t>
            </a:r>
            <a:r>
              <a:rPr lang="en-US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C</a:t>
            </a:r>
            <a:r>
              <a:rPr lang="ru-RU" sz="1700" dirty="0" err="1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анкт</a:t>
            </a: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-Петербург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Февраль 2020 г.</a:t>
            </a:r>
            <a:r>
              <a:rPr lang="ru-RU" sz="1600" dirty="0"/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90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00991" y="404664"/>
            <a:ext cx="8314410" cy="7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 smtClean="0"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400" baseline="30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53103"/>
              </p:ext>
            </p:extLst>
          </p:nvPr>
        </p:nvGraphicFramePr>
        <p:xfrm>
          <a:off x="274319" y="1565146"/>
          <a:ext cx="8710006" cy="420038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154601">
                  <a:extLst>
                    <a:ext uri="{9D8B030D-6E8A-4147-A177-3AD203B41FA5}">
                      <a16:colId xmlns:a16="http://schemas.microsoft.com/office/drawing/2014/main" val="2754874551"/>
                    </a:ext>
                  </a:extLst>
                </a:gridCol>
                <a:gridCol w="718200">
                  <a:extLst>
                    <a:ext uri="{9D8B030D-6E8A-4147-A177-3AD203B41FA5}">
                      <a16:colId xmlns:a16="http://schemas.microsoft.com/office/drawing/2014/main" val="1119930959"/>
                    </a:ext>
                  </a:extLst>
                </a:gridCol>
                <a:gridCol w="776808">
                  <a:extLst>
                    <a:ext uri="{9D8B030D-6E8A-4147-A177-3AD203B41FA5}">
                      <a16:colId xmlns:a16="http://schemas.microsoft.com/office/drawing/2014/main" val="42644255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238678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982767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76084969"/>
                    </a:ext>
                  </a:extLst>
                </a:gridCol>
                <a:gridCol w="939728">
                  <a:extLst>
                    <a:ext uri="{9D8B030D-6E8A-4147-A177-3AD203B41FA5}">
                      <a16:colId xmlns:a16="http://schemas.microsoft.com/office/drawing/2014/main" val="3868523582"/>
                    </a:ext>
                  </a:extLst>
                </a:gridCol>
                <a:gridCol w="1384365">
                  <a:extLst>
                    <a:ext uri="{9D8B030D-6E8A-4147-A177-3AD203B41FA5}">
                      <a16:colId xmlns:a16="http://schemas.microsoft.com/office/drawing/2014/main" val="412494658"/>
                    </a:ext>
                  </a:extLst>
                </a:gridCol>
              </a:tblGrid>
              <a:tr h="381666">
                <a:tc rowSpan="2"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                                      Тысяч чел.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47599"/>
                  </a:ext>
                </a:extLst>
              </a:tr>
              <a:tr h="1113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Январь-Октябрь 2019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 г.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  2016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к  2017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Январь-Октябрь 2019 г.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 Январю-Октябрю 2018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49507"/>
                  </a:ext>
                </a:extLst>
              </a:tr>
              <a:tr h="440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Родившихся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1888,7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1689,9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1599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1251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198,8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</a:rPr>
                        <a:t> 102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4401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Умерших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1891,0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1824,3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1510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663334"/>
                  </a:ext>
                </a:extLst>
              </a:tr>
              <a:tr h="5731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Естественный прирост (+), убыль (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2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134,4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219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260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85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35432"/>
                  </a:ext>
                </a:extLst>
              </a:tr>
              <a:tr h="407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Сальдо миграции (+)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261,9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211,9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223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6,3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92828"/>
                  </a:ext>
                </a:extLst>
              </a:tr>
              <a:tr h="51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 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 населения России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259,6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77,5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37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57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4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84" y="746120"/>
            <a:ext cx="81586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Экономические показатели, предусмотренные в Послании Федеральному Собранию и Указе Президента РФ В.В. Путина на перспективу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84808"/>
            <a:ext cx="8954200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Россия должна войти в число пяти крупнейших экономик мира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период до 2024 г.</a:t>
            </a: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Прирост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ВВП на душу населения до 2025 г.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–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количества организаций, осуществляющих технологические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инновации, с 10%                                                                                                            – до 50%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Вклад малого предпринимательства в ВВП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20% к 2025 г.                                        – 40%</a:t>
            </a:r>
            <a:endParaRPr lang="ru-RU" sz="17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182563" lvl="0" indent="-182563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Число занятых малым бизнесом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с 19 млн чел.                                          – до 25 млн чел.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Обеспечить ежегодный прирост производительности труда в отраслях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материального производства                                                                                         – не ниже 5%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инвестиции в составе ВВП с 18% в 2017 г. в %%                                       – сначала до 25%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– потом до 27%</a:t>
            </a:r>
          </a:p>
          <a:p>
            <a:pPr marL="182563" lvl="0" indent="-182563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Годовой объём </a:t>
            </a:r>
            <a:r>
              <a:rPr lang="ru-RU" sz="17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несырьевого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неэнергетического экспорта увеличить за 6 лет </a:t>
            </a:r>
          </a:p>
          <a:p>
            <a:pPr lvl="0" fontAlgn="base"/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(до 2024 г.) с 169 млрд долл. в 2016 г.,                                                                          – до 250 млрд долл. </a:t>
            </a:r>
          </a:p>
          <a:p>
            <a:pPr lvl="0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в том числе машиностроения с 24,4 млрд долл. в 2016 г.                                – до 50 млрд долл.</a:t>
            </a:r>
          </a:p>
        </p:txBody>
      </p:sp>
    </p:spTree>
    <p:extLst>
      <p:ext uri="{BB962C8B-B14F-4D97-AF65-F5344CB8AC3E}">
        <p14:creationId xmlns:p14="http://schemas.microsoft.com/office/powerpoint/2010/main" val="19573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950457"/>
            <a:ext cx="8917624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Объём экспорта услуг, включая образование, международный туризм, 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транспорт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, с 50,6 млрд долл. в 2016 г.                                                                       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до 100 млрд долл.</a:t>
            </a:r>
          </a:p>
          <a:p>
            <a:pPr marL="182563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 строительство и обустройство автомобильных дорог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</a:p>
          <a:p>
            <a:pPr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2024 г.)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11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трлн руб. </a:t>
            </a:r>
          </a:p>
          <a:p>
            <a:pPr marL="182563" indent="-182563" algn="just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пропускную способность Транссиба и БАМа за 6 лет (до 2024 г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.)</a:t>
            </a:r>
          </a:p>
          <a:p>
            <a:pPr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с 120 млн т.        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180 млн т.</a:t>
            </a:r>
          </a:p>
          <a:p>
            <a:pPr marL="182563" indent="-182563" algn="just" fontAlgn="base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грузопоток по Северному морскому пути к 2025 г. в 10 раз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– </a:t>
            </a:r>
            <a:r>
              <a:rPr lang="ru-RU" sz="165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80 млн т.  </a:t>
            </a:r>
            <a:endParaRPr lang="ru-RU" altLang="ru-RU" sz="165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транспортные перевозки контейнеров по железным дорогам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за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лет (до 2024 г.)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в 4 раза</a:t>
            </a: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Увеличение затрат на развитие цифровой экономики за счёт всех источников </a:t>
            </a:r>
          </a:p>
          <a:p>
            <a:pPr lvl="0" algn="just" fontAlgn="base">
              <a:spcAft>
                <a:spcPts val="600"/>
              </a:spcAft>
            </a:pP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(по доле в ВВП)                                                                                                  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не менее чем в 3 раза</a:t>
            </a:r>
          </a:p>
          <a:p>
            <a:pPr marL="182563" lvl="0" indent="-182563" algn="just" fontAlgn="base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Повсеместный быстрый доступ к интернету, в том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  проведение  </a:t>
            </a:r>
            <a:endParaRPr lang="ru-RU" sz="17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just" fontAlgn="base"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волоконно-оптических линий к посёлкам с населением свыше 250 жителей         – </a:t>
            </a:r>
            <a:r>
              <a:rPr lang="ru-RU" sz="165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за 6 лет (до 2024 г.)</a:t>
            </a:r>
          </a:p>
          <a:p>
            <a:pPr lvl="0" fontAlgn="base">
              <a:spcBef>
                <a:spcPts val="600"/>
              </a:spcBef>
              <a:spcAft>
                <a:spcPts val="600"/>
              </a:spcAft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57153"/>
            <a:ext cx="8252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Социальные показатели,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предусмотренные в Послании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Федеральному Собранию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Указе Президента РФ В.В. Путина на перспективу</a:t>
            </a:r>
          </a:p>
          <a:p>
            <a:pPr eaLnBrk="0" hangingPunct="0"/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048" y="1645920"/>
            <a:ext cx="85004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"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 основе всего лежит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сбережение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народа и благополучие наших граждан. Именно здесь нам нужно совершить решительный прорыв (В.В. Путин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)".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уровень бедности за 6 лет (до 2024 г.) в 2 раза – с 20 до 10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Расходы на материнство и детство за 6 лет (до 2024 г.) с 2,47 трлн руб. в 2012-2017 гг. до 3,4 трлн руб. (+ 40%).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Ежегодный ввод жилья увеличить за 6 лет (к 2024 г.) с 80 млн до 120 млн кв. м.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Численность ежегодно улучшающих свои жилищные условия с 3 млн чел. увеличить до 5 млн чел.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Снизить размер ипотечного кредита с 9,5% до 7-8%.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Повышение международного рейтинга по качеству общего образования за 6 лет (до 2024 г.) с 33 места среди стран мира – вхождение в 10 ведущих стран.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Создание новых научно-образовательных центров мирового уровня на основе интеграции университетов и научных организаций – не менее 15.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3920"/>
            <a:ext cx="8194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развития здравоохранения на перспективу до 202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1248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медицинские расходы в составе ВВП за 6 лет (до 2024 г.) с 4% до 5%, увеличение расходов в 2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Ожидаемая продолжительность жизни с 73 лет до 2025 г. – 78 лет, до 2030 г. – 80, в том числе здоровой жизни в 2025 г. – до 67 лет.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трудоспособном возрасте на 100 тыс. человек населения за 6 лет (до 2024 г.) с 530 чел. в 2016 г. до 350 чел.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младенческой смертности на 1000 родившихся живыми за 6 лет (до 2024 г.) с 5,5 до 4,5.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ДТП за 6 лет (до 2024 г.)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в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3,5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Обеспечение охвата всех граждан профилактическими осмотрами – не реже 1 раза в год.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показателей смертности за 6 лет (до 2024 г.) на 100 тыс. человек населения: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- от болезней кровообращения с 616 в 2016 г.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450 случаев;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- от онкологических болезней с 204 в 2016 г. </a:t>
            </a:r>
            <a:r>
              <a:rPr lang="en-US" sz="170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ru-RU" sz="170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до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185 случаев.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548680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57153"/>
            <a:ext cx="81941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</a:rPr>
              <a:t>Цели и задачи национальной программы </a:t>
            </a:r>
            <a:r>
              <a:rPr lang="ru-RU" sz="2000" dirty="0" smtClean="0">
                <a:latin typeface="Arial Narrow" panose="020B0606020202030204" pitchFamily="34" charset="0"/>
              </a:rPr>
              <a:t>"Цифровая </a:t>
            </a:r>
            <a:r>
              <a:rPr lang="ru-RU" sz="2000" dirty="0">
                <a:latin typeface="Arial Narrow" panose="020B0606020202030204" pitchFamily="34" charset="0"/>
              </a:rPr>
              <a:t>экономика Российской Федерации" </a:t>
            </a:r>
            <a:r>
              <a:rPr lang="ru-RU" sz="2000" dirty="0" smtClean="0">
                <a:latin typeface="Arial Narrow" panose="020B0606020202030204" pitchFamily="34" charset="0"/>
              </a:rPr>
              <a:t>на </a:t>
            </a:r>
            <a:r>
              <a:rPr lang="ru-RU" sz="2000" dirty="0">
                <a:latin typeface="Arial Narrow" panose="020B0606020202030204" pitchFamily="34" charset="0"/>
              </a:rPr>
              <a:t>2018-2024 гг., п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редусмотренные в Указе Президента РФ В.В. Путина от 7 мая 2018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33995"/>
            <a:ext cx="85815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Достижение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следующих целей и целевых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показателей (обеспечить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в 2024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году):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Увеличение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внутренних затрат на развитие цифровой экономики за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счёт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всех источников (по доле в валовом внутреннем продукте страны) не менее чем в три раза по сравнению с 2017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годом.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устойчивой и безопасной информационно-телекоммуникационной инфраструктуры высокоскоростной передачи, обработки и хранения больших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объёмов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данных, доступной для всех организаций 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домохозяйств.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И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спользование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преимущественно отечественного программного обеспечения государственными органами, органами местного самоуправления 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организациями.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2048" y="620688"/>
            <a:ext cx="85324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Р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ешение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следующих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задач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</a:rPr>
              <a:t>(обеспечить в 2024 году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):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системы правового регулирования цифровой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экономики.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глобальной конкурентоспособной инфраструктуры передачи, обработки и хранения данных преимущественно на основе отечественных разработок.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подготовки высококвалифицированных кадров для цифровой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экономики.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информационной безопасности на основе отечественных разработок при передаче, обработке и хранении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данных.</a:t>
            </a:r>
            <a:endParaRPr lang="ru-RU" sz="17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сквозных цифровых технологий преимущественно на основе отечественных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разработок.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Внедрение цифровых технологий и платформенных решений в сферах государственного управления и оказания государственных услуг.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Преобразование приоритетных отраслей экономики и социальной сферы.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комплексной системы финансирования проектов по разработке и (или) внедрению цифровых технологий и платформенных решений.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Разработка и внедрение национального механизма осуществления согласованной политики государств – членов Евразийского экономического союза при реализации планов в области развития цифровой экономики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0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-6334" y="50311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цифровой экономики и ее составляющих в ВВП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1" y="1196752"/>
            <a:ext cx="8982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Доля цифровой экономики и её составляющих в ВВП РФ в 2017 г. была в 2-3 раза ниже, чем у</a:t>
            </a:r>
          </a:p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передовых государств. Но у страны есть шанс войти в число мировых лидеров. 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52536" y="1772816"/>
            <a:ext cx="878388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46088"/>
            <a:r>
              <a:rPr lang="ru-RU" altLang="ru-RU" u="sng" dirty="0">
                <a:latin typeface="Arial Narrow" panose="020B0606020202030204" pitchFamily="34" charset="0"/>
              </a:rPr>
              <a:t>Доля цифровой экономики и её составляющих в </a:t>
            </a:r>
            <a:r>
              <a:rPr lang="ru-RU" altLang="ru-RU" u="sng" dirty="0" smtClean="0">
                <a:latin typeface="Arial Narrow" panose="020B0606020202030204" pitchFamily="34" charset="0"/>
              </a:rPr>
              <a:t>ВВП, 2017 </a:t>
            </a:r>
            <a:r>
              <a:rPr lang="ru-RU" altLang="ru-RU" u="sng" dirty="0">
                <a:latin typeface="Arial Narrow" panose="020B0606020202030204" pitchFamily="34" charset="0"/>
              </a:rPr>
              <a:t>г. </a:t>
            </a:r>
            <a:endParaRPr lang="ru-RU" altLang="ru-RU" u="sng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79511" y="2204864"/>
          <a:ext cx="8697979" cy="35098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6502642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46818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9862994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7629393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879251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5041343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5650043"/>
                    </a:ext>
                  </a:extLst>
                </a:gridCol>
                <a:gridCol w="777098">
                  <a:extLst>
                    <a:ext uri="{9D8B030D-6E8A-4147-A177-3AD203B41FA5}">
                      <a16:colId xmlns:a16="http://schemas.microsoft.com/office/drawing/2014/main" val="161846451"/>
                    </a:ext>
                  </a:extLst>
                </a:gridCol>
              </a:tblGrid>
              <a:tr h="371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США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стран Западной Европы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Бразилия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Чехия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75415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Расходы домохозяйств на цифровые продукты и услуги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26628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компаний в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37653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Госрасходы на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709490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ИКТ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4569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 ИКТ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- 6,1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- 1,8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48510"/>
                  </a:ext>
                </a:extLst>
              </a:tr>
              <a:tr h="362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Итоговая доля цифровой экономики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7115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1" y="5879013"/>
            <a:ext cx="869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u="sng" dirty="0" smtClean="0">
                <a:latin typeface="Arial Narrow" panose="020B0606020202030204" pitchFamily="34" charset="0"/>
              </a:rPr>
              <a:t>№ 2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 по доступности услуг сотовой связи в мире</a:t>
            </a:r>
          </a:p>
          <a:p>
            <a:pPr indent="446088"/>
            <a:r>
              <a:rPr lang="ru-RU" altLang="ru-RU" sz="1600" u="sng" dirty="0" smtClean="0">
                <a:latin typeface="Arial Narrow" panose="020B0606020202030204" pitchFamily="34" charset="0"/>
              </a:rPr>
              <a:t>№ 10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 по доступности широкополосного доступа 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528" y="692696"/>
            <a:ext cx="891304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46088"/>
            <a:r>
              <a:rPr lang="ru-RU" altLang="ru-RU" dirty="0" smtClean="0">
                <a:latin typeface="Arial Narrow" panose="020B0606020202030204" pitchFamily="34" charset="0"/>
              </a:rPr>
              <a:t>      </a:t>
            </a:r>
            <a:r>
              <a:rPr lang="ru-RU" altLang="ru-RU" u="sng" dirty="0" smtClean="0">
                <a:latin typeface="Arial Narrow" panose="020B0606020202030204" pitchFamily="34" charset="0"/>
              </a:rPr>
              <a:t>Распространение цифровых услуг в России:</a:t>
            </a:r>
            <a:endParaRPr lang="ru-RU" altLang="ru-RU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251520" y="1535844"/>
          <a:ext cx="8612482" cy="460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49011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438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03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Национальные проекты Правительства Российской Федерации на 2019-2024 гг.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5473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Человеческий капитал</a:t>
            </a:r>
            <a:r>
              <a:rPr lang="en-US" u="sng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5,7 трлн руб.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Здравоохранение                   –   1725,8  млрд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                   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Образование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                   –     784,5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Демография                            –    3105,2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Культура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113,5  млрд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руб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Комфортная среда для жизни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9,9 трлн руб.</a:t>
            </a:r>
            <a:endParaRPr lang="ru-RU" sz="1700" u="sng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Безопасные и качественные автомобильные дороги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4779,7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Жильё и городская среда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1066,2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Экология                            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4041,0 млрд руб.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Наука                                                              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636,8 млрд руб.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Экономический рост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</a:t>
            </a:r>
            <a:r>
              <a:rPr lang="en-US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10,1 трлн руб.</a:t>
            </a:r>
            <a:endParaRPr lang="ru-RU" sz="1700" u="sng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Малое и среднее предпринимательство и поддержка индивидуальной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предпринимательской инициативы        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481,5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Цифровая экономика                                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1634,9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Производительность труда и поддержка занятости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  52,1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Международная кооперация и экспорт                                                                          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 956,8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Комплексный план модернизации и расширения магистральной инфраструктуры  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6348,0 млрд руб.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  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Общий бюджет всех 13 национальных проектов – 25,7 трлн руб.</a:t>
            </a:r>
            <a:endParaRPr lang="ru-RU" i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3" y="55865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0382" y="404664"/>
            <a:ext cx="8180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ru-RU" sz="2000" dirty="0" smtClean="0">
                <a:latin typeface="Arial Narrow" panose="020B0606020202030204" pitchFamily="34" charset="0"/>
              </a:rPr>
              <a:t>Динамика основных экономических и социальных показателей России  </a:t>
            </a:r>
            <a:r>
              <a:rPr lang="en-US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85678" y="1472803"/>
          <a:ext cx="8429721" cy="51461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68408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1744579">
                  <a:extLst>
                    <a:ext uri="{9D8B030D-6E8A-4147-A177-3AD203B41FA5}">
                      <a16:colId xmlns:a16="http://schemas.microsoft.com/office/drawing/2014/main" val="2166676851"/>
                    </a:ext>
                  </a:extLst>
                </a:gridCol>
                <a:gridCol w="1745480">
                  <a:extLst>
                    <a:ext uri="{9D8B030D-6E8A-4147-A177-3AD203B41FA5}">
                      <a16:colId xmlns:a16="http://schemas.microsoft.com/office/drawing/2014/main" val="2642697739"/>
                    </a:ext>
                  </a:extLst>
                </a:gridCol>
                <a:gridCol w="1471254">
                  <a:extLst>
                    <a:ext uri="{9D8B030D-6E8A-4147-A177-3AD203B41FA5}">
                      <a16:colId xmlns:a16="http://schemas.microsoft.com/office/drawing/2014/main" val="3008163755"/>
                    </a:ext>
                  </a:extLst>
                </a:gridCol>
              </a:tblGrid>
              <a:tr h="44157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500" b="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(2009-2017 гг.)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460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</a:t>
                      </a: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 периода</a:t>
                      </a: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принятому за 100%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5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80366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5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801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429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конце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периода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204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в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%%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 начальному году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7699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28730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17054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28685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02723"/>
                  </a:ext>
                </a:extLst>
              </a:tr>
              <a:tr h="322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2696"/>
            <a:ext cx="827640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Национальные проекты Правительства Российской Федерации на 2019-2024 гг.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 – </a:t>
            </a:r>
            <a:r>
              <a:rPr lang="ru-RU" sz="2000" dirty="0">
                <a:latin typeface="Arial Narrow" panose="020B0606020202030204" pitchFamily="34" charset="0"/>
              </a:rPr>
              <a:t>"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Наука</a:t>
            </a:r>
            <a:r>
              <a:rPr lang="ru-RU" sz="2000" dirty="0">
                <a:latin typeface="Arial Narrow" panose="020B0606020202030204" pitchFamily="34" charset="0"/>
              </a:rPr>
              <a:t> "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3348"/>
            <a:ext cx="86821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Цели и целевые показатели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Обеспечить присутствие РФ в числе пяти ведущих стран мира.                   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Обеспечение привлекательности работы в РФ для ведущих учёных и молодых исследователей из России и ведущих стран мира.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Опережающее увеличение внутренних затрат ни НИОКР за счёт всех источников по сравнению с ростом ВВП.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Федеральные проекты и их бюджеты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научной и научно-производственной кооперации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215,0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передовой инфраструктуры для НИОКР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350,0 млрд руб.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Развитие кадрового потенциала НИОКР                    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  70,9 млрд руб.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                                                                   Сумма бюджета   –   636 млрд руб.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(Источники: 404,8 млрд руб. – федеральный бюджет и 231, 2 млрд руб. – внебюджетные источники)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В целом предполагаемые затраты на НИОКР в 2018 г.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1,2 трлн руб., а за 2019-2024 гг. – не менее 8 трлн руб. Доля национального проекта во всех затратах – 8%.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Куратор – Голикова Т.А. 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Руководитель – </a:t>
            </a:r>
            <a:r>
              <a:rPr lang="ru-RU" sz="17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Котюков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М.М. (министр) 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Администратор – Медведев А.М. (зам. министра)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42" y="404664"/>
            <a:ext cx="582605" cy="8165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39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Семь шагов по возобновлению значимого социально-экономического роста</a:t>
            </a:r>
            <a:endParaRPr lang="ru-RU" altLang="ru-RU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75417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Переход к форсированному росту инвестиций в основной капитал (по 10% в год) и вложений в сферу «экономики знаний» – главную составляющую человеческого капитала (по 13% в год). Повысить долю инвестиций в ВВП с 17 до 25% и долю вложений в «экономику знаний» в ВВП с 14 до 22% в 2024-2025 гг. К 2030 г. поднять эти доли до 30-35%.</a:t>
            </a:r>
            <a:endParaRPr lang="ru-RU" sz="14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Мобилизация дополнительных 20 трлн руб. инвестиций и 15 трлн руб. вложений, главным образом, за счёт внутренних ресурсов. Дополнить число национальных программ проектом технологического перевооружения действующего производства с подпрограммами по отраслям и проектом введения новых мощностей в высокотехнологических отраслях с </a:t>
            </a:r>
            <a:r>
              <a:rPr lang="ru-RU" sz="14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подпроектами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по производствам в 2020-2024 гг. Поставить задачу технологически реконструировать народное хозяйство за 15 лет до уровня развитых стран. Увеличить объем высокотехнологичных отраслей до 2025 г. в 1,6 раза и до 2030 г. – в 3 раза. 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Определение основных направлений использования этих инвестиций и вложений, прежде всего, для технологического обновления нашей экономики.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Повернуть банковскую систему лицом к выполнению задач социально-экономического развития. Использование инвестиций и вложений в подавляющей части на возмездной основе путём инвестиционного кредитования под 3-5%-</a:t>
            </a:r>
            <a:r>
              <a:rPr lang="ru-RU" sz="14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ную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ставку, для чего необходимо снизить ключевую ставку ЦБ за три года до 4%, а до этого выдавать дешёвые кредиты за счёт бюджетной поддержки. Ввести госгарантии за инвестиционные кредиты для выполнения национальных программ.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5.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Перейти к стимулированию инвестирования и экономического роста путём предоставления безналогового инвестирования за счет средств предприятий и налоговых пауз при технологическом обновлении и вводе новых мощностей для высокотехнологичных отраслей, таможенных льгот, административной поддержки.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6.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Начать 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проведение крупных структурных реформ, в первую очередь, для формирования рыночного и планового механизмов роста, проведя реформы собственности, налоговой системы, формирования конкурентной среды, финансов и банков, территориального управления, отраслей социальной сферы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ts val="3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7.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Прирост средств от возобновления экономического роста направлять преимущественно на рост заработной платы и доходов граждан, обеспечив подъём покупательского спроса при преимущественном увеличении доходов малообеспеченных и среднеобеспеченных семей и значительного сокращения социального неравенства.</a:t>
            </a:r>
          </a:p>
        </p:txBody>
      </p:sp>
    </p:spTree>
    <p:extLst>
      <p:ext uri="{BB962C8B-B14F-4D97-AF65-F5344CB8AC3E}">
        <p14:creationId xmlns:p14="http://schemas.microsoft.com/office/powerpoint/2010/main" val="25814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43992"/>
              </p:ext>
            </p:extLst>
          </p:nvPr>
        </p:nvGraphicFramePr>
        <p:xfrm>
          <a:off x="263768" y="1599973"/>
          <a:ext cx="8700720" cy="464140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6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86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3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При ежегодном приросте инвестиций по 8-10%: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Россия 2025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Россия 2030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33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5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 – 6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244">
                <a:tc gridSpan="4">
                  <a:txBody>
                    <a:bodyPr/>
                    <a:lstStyle/>
                    <a:p>
                      <a:pPr algn="l"/>
                      <a:r>
                        <a:rPr lang="en-US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500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98865"/>
            <a:ext cx="818043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98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213904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знаний» в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и развитых</a:t>
            </a:r>
          </a:p>
          <a:p>
            <a:pPr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странах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u-RU" sz="2100" dirty="0"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65244"/>
              </p:ext>
            </p:extLst>
          </p:nvPr>
        </p:nvGraphicFramePr>
        <p:xfrm>
          <a:off x="288996" y="1777172"/>
          <a:ext cx="8603484" cy="416236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8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191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3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отдельных отраслей и сфер «экономики знаний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»   в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НИОКР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и биотехнологии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технологии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вес «экономики знаний» в целом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валовом внутреннем продукте  (в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1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9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698275"/>
              </p:ext>
            </p:extLst>
          </p:nvPr>
        </p:nvGraphicFramePr>
        <p:xfrm>
          <a:off x="251520" y="1340768"/>
          <a:ext cx="8718744" cy="53028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0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1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0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2020-2025 гг.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 г. активы банков превысили ВВП и составили 91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около 480 млрд долл., из которых будет заимствовано 180 млрд долл. и средства начнут возвращаться.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до 700 млрд долл. – за рубежом.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30-40%.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0596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90987"/>
              </p:ext>
            </p:extLst>
          </p:nvPr>
        </p:nvGraphicFramePr>
        <p:xfrm>
          <a:off x="395537" y="1575273"/>
          <a:ext cx="8568951" cy="497719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61509"/>
            <a:ext cx="81427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5200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53380"/>
              </p:ext>
            </p:extLst>
          </p:nvPr>
        </p:nvGraphicFramePr>
        <p:xfrm>
          <a:off x="251520" y="1556792"/>
          <a:ext cx="8640960" cy="48791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 О К А З А Т Е Л 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Розничная торговля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населения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2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безработных в 2009 г. (млн. чел.),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экономически активному населению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8,4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Инфляция (изменение потребительских цен в декабре 2009 г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к декабрю 2008 г.)               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</a:t>
                      </a: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производителей (декабрь 2009 г. к декабрю 2008 г.)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13,9</a:t>
                      </a: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434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февраля 2010 г. безработица увеличилась на 0,6 млн. чел. и составила 6,8 млн. чел. или 9,2%.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индекса потребительских цен в 2009 г. по отношению к 2008 г. составил 11,7%.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Прирост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индекса цен производителей в 2009 г.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отношению к 2008 г.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составил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4,3%.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83568" y="746120"/>
            <a:ext cx="8180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кризисного 2009 г. в России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38155" y="1249015"/>
            <a:ext cx="3218094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 %% к предыдущему году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12000"/>
              </p:ext>
            </p:extLst>
          </p:nvPr>
        </p:nvGraphicFramePr>
        <p:xfrm>
          <a:off x="235122" y="1700809"/>
          <a:ext cx="8729366" cy="48134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21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3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6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2871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2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2014</a:t>
                      </a:r>
                      <a:r>
                        <a:rPr kumimoji="0" lang="en-US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101,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промышленного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Продукция сельского хозяйства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              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103,4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Оборот розничной торговли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Внешнеторговый оборот,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т.ч.:  Экспорт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Импорт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,1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91,7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82,5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в действие основных фондов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129,0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потребительских цен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4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промышленных производителей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располагаемые денежные доходы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численность безработных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990600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88224" y="1393031"/>
            <a:ext cx="2736304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%%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предыдущему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00990" y="746120"/>
            <a:ext cx="83964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в 2010-2016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773238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валового внутреннего продукта России по кварталам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2012-201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1340768"/>
            <a:ext cx="4572000" cy="3231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ВВП в % к соответствующему периоду прошлого года</a:t>
            </a:r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923138983"/>
              </p:ext>
            </p:extLst>
          </p:nvPr>
        </p:nvGraphicFramePr>
        <p:xfrm>
          <a:off x="91876" y="1663933"/>
          <a:ext cx="8944620" cy="48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244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34183"/>
              </p:ext>
            </p:extLst>
          </p:nvPr>
        </p:nvGraphicFramePr>
        <p:xfrm>
          <a:off x="107505" y="1556792"/>
          <a:ext cx="8844471" cy="506378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9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5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%%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инвестиции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 инвестиции выросли с 5897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8368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2015 г., или на 40% в номинале и 10% в постоянных ценах. Их доля во всех инвестициях выросла с 54 до 58%.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Государственные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                                        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(без инвестиционного кредита)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данным статистики, государственные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(без среднего и малого бизнеса) снизились с 2155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1863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руб., в реальном выражении – на 31%.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крупных </a:t>
                      </a:r>
                      <a:r>
                        <a:rPr kumimoji="0" lang="ru-RU" sz="150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государственных корпораций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(Газпром, Роснефть, РЖД, Росатом, Ростехнология)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Главным драйвером сокращения инвестиций стал Газпром, инвестиции которого составляли 20% от общих инвестиций и снизились до 6%.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Снизился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инвестиций и у РЖД, Росатома и Ростехнологии. Так что увеличение инвестиций Роснефти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смогло перекрыть убыль их от Газпрома.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консолидированном бюджете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 бюджетные инвестиции сократились в номинале с 1713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2012 г. до 1690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 в 2015 г. при индексе дефляции по инвестициям за 2013-2015 гг. – 127%.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Инвестиционный </a:t>
                      </a:r>
                      <a:r>
                        <a:rPr kumimoji="0" lang="ru-RU" sz="15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кредит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инвестиционного кредита отечественных банков в общих инвестициях сократилась с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7,2%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2012 г. до 5,9%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Общие инвестиции в экономике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2014 г. инвестиции снизились на 2,7% и в 2015 г. – на 8,4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%.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04664"/>
            <a:ext cx="620980" cy="84336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2120" y="1196752"/>
            <a:ext cx="35101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(прирост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%%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2012</a:t>
            </a:r>
            <a:r>
              <a:rPr lang="en-US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6632" y="732624"/>
            <a:ext cx="8183048" cy="7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инвестиций в основной капитал в 2013-2015 гг. </a:t>
            </a:r>
            <a:b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постоянных ценах)</a:t>
            </a: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21067"/>
              </p:ext>
            </p:extLst>
          </p:nvPr>
        </p:nvGraphicFramePr>
        <p:xfrm>
          <a:off x="445215" y="1484784"/>
          <a:ext cx="8519273" cy="510507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22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1382479336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1637227871"/>
                    </a:ext>
                  </a:extLst>
                </a:gridCol>
                <a:gridCol w="646463">
                  <a:extLst>
                    <a:ext uri="{9D8B030D-6E8A-4147-A177-3AD203B41FA5}">
                      <a16:colId xmlns:a16="http://schemas.microsoft.com/office/drawing/2014/main" val="2573990751"/>
                    </a:ext>
                  </a:extLst>
                </a:gridCol>
                <a:gridCol w="718293">
                  <a:extLst>
                    <a:ext uri="{9D8B030D-6E8A-4147-A177-3AD203B41FA5}">
                      <a16:colId xmlns:a16="http://schemas.microsoft.com/office/drawing/2014/main" val="2973359640"/>
                    </a:ext>
                  </a:extLst>
                </a:gridCol>
                <a:gridCol w="1336347">
                  <a:extLst>
                    <a:ext uri="{9D8B030D-6E8A-4147-A177-3AD203B41FA5}">
                      <a16:colId xmlns:a16="http://schemas.microsoft.com/office/drawing/2014/main" val="1576091563"/>
                    </a:ext>
                  </a:extLst>
                </a:gridCol>
              </a:tblGrid>
              <a:tr h="487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2013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</a:t>
                      </a: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</a:t>
                      </a: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 2013 –201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1*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 (грузооборот)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7*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3,4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7**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924167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6**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Розничный товарооборот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Платные услуги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жилья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7500"/>
                  </a:ext>
                </a:extLst>
              </a:tr>
              <a:tr h="48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душу населения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4,1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5,5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1,2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0,2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631676"/>
                  </a:ext>
                </a:extLst>
              </a:tr>
              <a:tr h="48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Инфляция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(рост потребительских цен)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9,1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15,0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3307"/>
                  </a:ext>
                </a:extLst>
              </a:tr>
              <a:tr h="45713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Январь-Сентябрь 2019 г. в %% к Январю-Сентябрю 2018 г.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Январь-Ноябрь 2019 г. в %% к Январю-Ноябрю 2018 г.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688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920" y="3883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04623" y="692696"/>
            <a:ext cx="85141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Социально-экономическое развитие России в период стагнации и рецессии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2013-201</a:t>
            </a:r>
            <a:r>
              <a:rPr lang="en-US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гг.,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%% к предыдущему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sz="20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0" y="1366500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2006-201</a:t>
            </a:r>
            <a:r>
              <a:rPr lang="en-US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976" y="1196752"/>
            <a:ext cx="4440552" cy="3442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C5B0638-0A92-4ADC-9969-C322420E2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6804302"/>
              </p:ext>
            </p:extLst>
          </p:nvPr>
        </p:nvGraphicFramePr>
        <p:xfrm>
          <a:off x="179512" y="1588040"/>
          <a:ext cx="8684489" cy="45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96336" y="5863287"/>
            <a:ext cx="14037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Январь-Октябрь)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9" y="6088021"/>
            <a:ext cx="8424936" cy="3231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2008-2019 г. суммарный отток капитала из России составил 780 млрд долл</a:t>
            </a:r>
            <a:r>
              <a:rPr lang="ru-RU" sz="1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04664"/>
            <a:ext cx="8784976" cy="61926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542925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 России на начало 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в 2007-201</a:t>
            </a:r>
            <a:r>
              <a:rPr lang="en-US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 </a:t>
            </a:r>
            <a:endParaRPr lang="en-US" sz="21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Центрального банка России)</a:t>
            </a:r>
          </a:p>
          <a:p>
            <a:pPr marL="432000" eaLnBrk="0" hangingPunct="0"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 smtClean="0">
                <a:latin typeface="Arial Narrow" panose="020B0606020202030204" pitchFamily="34" charset="0"/>
              </a:rPr>
              <a:t>               </a:t>
            </a:r>
            <a:r>
              <a:rPr lang="ru-RU" sz="1500" dirty="0" smtClean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 smtClean="0">
                <a:latin typeface="Arial Narrow" panose="020B0606020202030204" pitchFamily="34" charset="0"/>
              </a:rPr>
              <a:t>                        </a:t>
            </a:r>
            <a:r>
              <a:rPr lang="ru-RU" sz="1500" dirty="0" smtClean="0">
                <a:latin typeface="Arial Narrow" panose="020B0606020202030204" pitchFamily="34" charset="0"/>
              </a:rPr>
              <a:t>  </a:t>
            </a:r>
            <a:r>
              <a:rPr lang="ru-RU" sz="1600" dirty="0" smtClean="0">
                <a:latin typeface="Arial Narrow" panose="020B0606020202030204" pitchFamily="34" charset="0"/>
              </a:rPr>
              <a:t>(млрд долл. США)</a:t>
            </a:r>
            <a:endParaRPr lang="ru-RU" sz="1600" dirty="0"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Из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521,6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 внешнего долга России: банки – 138,6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долл., другие предприятия и организации – </a:t>
            </a:r>
            <a:endParaRPr lang="en-US" sz="1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340,0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долл., органы государственного управления – 32,1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</a:t>
            </a:r>
            <a:endParaRPr lang="en-US" sz="1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600"/>
              </a:spcBef>
              <a:defRPr/>
            </a:pP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В 2015 г. Россия выплатила 65 </a:t>
            </a:r>
            <a:r>
              <a:rPr lang="ru-RU" sz="15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 </a:t>
            </a:r>
            <a:r>
              <a:rPr lang="ru-RU" sz="1500" dirty="0">
                <a:solidFill>
                  <a:srgbClr val="002060"/>
                </a:solidFill>
                <a:latin typeface="Arial Narrow" panose="020B0606020202030204" pitchFamily="34" charset="0"/>
              </a:rPr>
              <a:t>долл. внешнего долга.</a:t>
            </a: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179513" y="1623344"/>
          <a:ext cx="8784976" cy="403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2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9870</TotalTime>
  <Words>4056</Words>
  <Application>Microsoft Office PowerPoint</Application>
  <PresentationFormat>Экран (4:3)</PresentationFormat>
  <Paragraphs>919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Angsana New</vt:lpstr>
      <vt:lpstr>Arial</vt:lpstr>
      <vt:lpstr>Arial Narrow</vt:lpstr>
      <vt:lpstr>Calibri</vt:lpstr>
      <vt:lpstr>Tahoma</vt:lpstr>
      <vt:lpstr>Times New Roman</vt:lpstr>
      <vt:lpstr>Тема Office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Кротова Надежда Алексеевна</cp:lastModifiedBy>
  <cp:revision>1569</cp:revision>
  <cp:lastPrinted>2020-01-30T08:29:36Z</cp:lastPrinted>
  <dcterms:created xsi:type="dcterms:W3CDTF">2014-06-30T10:57:10Z</dcterms:created>
  <dcterms:modified xsi:type="dcterms:W3CDTF">2020-02-13T11:29:48Z</dcterms:modified>
</cp:coreProperties>
</file>