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3"/>
  </p:notesMasterIdLst>
  <p:sldIdLst>
    <p:sldId id="550" r:id="rId2"/>
    <p:sldId id="261" r:id="rId3"/>
    <p:sldId id="540" r:id="rId4"/>
    <p:sldId id="281" r:id="rId5"/>
    <p:sldId id="518" r:id="rId6"/>
    <p:sldId id="525" r:id="rId7"/>
    <p:sldId id="509" r:id="rId8"/>
    <p:sldId id="512" r:id="rId9"/>
    <p:sldId id="284" r:id="rId10"/>
    <p:sldId id="495" r:id="rId11"/>
    <p:sldId id="485" r:id="rId1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Krotov" initials="AK" lastIdx="1" clrIdx="0">
    <p:extLst>
      <p:ext uri="{19B8F6BF-5375-455C-9EA6-DF929625EA0E}">
        <p15:presenceInfo xmlns:p15="http://schemas.microsoft.com/office/powerpoint/2012/main" userId="95993357063e7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6E6E6"/>
    <a:srgbClr val="9148C8"/>
    <a:srgbClr val="FFFFFF"/>
    <a:srgbClr val="5F2987"/>
    <a:srgbClr val="339933"/>
    <a:srgbClr val="3EB921"/>
    <a:srgbClr val="1AB861"/>
    <a:srgbClr val="0000FF"/>
    <a:srgbClr val="7A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56" autoAdjust="0"/>
  </p:normalViewPr>
  <p:slideViewPr>
    <p:cSldViewPr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32765348870095E-2"/>
          <c:y val="5.0597506986847292E-2"/>
          <c:w val="0.91746676908686098"/>
          <c:h val="0.8266558322498150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9.7222222222222727E-3"/>
                  <c:y val="-6.3945990021826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633613148979868E-2"/>
                      <c:h val="5.726648137854363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6.6207172485215016E-2"/>
                  <c:y val="-7.4405178516435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2A-458B-A1C8-52AA12C8343A}"/>
                </c:ext>
              </c:extLst>
            </c:dLbl>
            <c:dLbl>
              <c:idx val="2"/>
              <c:layout>
                <c:manualLayout>
                  <c:x val="-1.804894965268658E-2"/>
                  <c:y val="-4.496194772198880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864055829914251E-2"/>
                      <c:h val="5.664728531159451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92A-458B-A1C8-52AA12C8343A}"/>
                </c:ext>
              </c:extLst>
            </c:dLbl>
            <c:dLbl>
              <c:idx val="3"/>
              <c:layout>
                <c:manualLayout>
                  <c:x val="-2.6292294123058155E-2"/>
                  <c:y val="4.4150896219630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5.7133936175371276E-2"/>
                  <c:y val="-5.52033234819924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4.6948450951361333E-2"/>
                  <c:y val="-4.665259185787492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2A-458B-A1C8-52AA12C8343A}"/>
                </c:ext>
              </c:extLst>
            </c:dLbl>
            <c:dLbl>
              <c:idx val="6"/>
              <c:layout>
                <c:manualLayout>
                  <c:x val="-3.6120616928868594E-2"/>
                  <c:y val="-4.956906344100284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40,3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2A-458B-A1C8-52AA12C8343A}"/>
                </c:ext>
              </c:extLst>
            </c:dLbl>
            <c:dLbl>
              <c:idx val="7"/>
              <c:layout>
                <c:manualLayout>
                  <c:x val="-6.7071580285302065E-2"/>
                  <c:y val="-4.94444569382415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44,5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5.0007790025263156E-2"/>
                  <c:y val="-5.8521844664236482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rPr>
                      <a:t>35-40</a:t>
                    </a:r>
                    <a:endParaRPr lang="en-US" sz="1500" b="1" dirty="0"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2A-458B-A1C8-52AA12C8343A}"/>
                </c:ext>
              </c:extLst>
            </c:dLbl>
            <c:dLbl>
              <c:idx val="9"/>
              <c:layout>
                <c:manualLayout>
                  <c:x val="-6.3674194488948857E-2"/>
                  <c:y val="-3.0958136958689413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rPr>
                      <a:t>40-45</a:t>
                    </a:r>
                    <a:endParaRPr lang="en-US" sz="1500" b="1" dirty="0"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1101849541733E-2"/>
                      <c:h val="6.408826134654654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492A-458B-A1C8-52AA12C8343A}"/>
                </c:ext>
              </c:extLst>
            </c:dLbl>
            <c:dLbl>
              <c:idx val="10"/>
              <c:layout>
                <c:manualLayout>
                  <c:x val="-3.5652004057836952E-2"/>
                  <c:y val="-7.002098118231688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515,2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92A-458B-A1C8-52AA12C8343A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4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49956E-2"/>
                  <c:y val="-5.111447778924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effectLst/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1">
                  <c:v>2019 </c:v>
                </c:pt>
                <c:pt idx="2">
                  <c:v>Март    2020 </c:v>
                </c:pt>
                <c:pt idx="3">
                  <c:v>Апрель 2020 </c:v>
                </c:pt>
                <c:pt idx="4">
                  <c:v>Март    2020 </c:v>
                </c:pt>
                <c:pt idx="5">
                  <c:v>Июнь   2020</c:v>
                </c:pt>
                <c:pt idx="6">
                  <c:v>Июль   2020</c:v>
                </c:pt>
                <c:pt idx="7">
                  <c:v>Август 2020</c:v>
                </c:pt>
                <c:pt idx="8">
                  <c:v>Сентябрь 2020</c:v>
                </c:pt>
                <c:pt idx="9">
                  <c:v>Прогноз 2021-2022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0"/>
                <c:pt idx="1">
                  <c:v>63.4</c:v>
                </c:pt>
                <c:pt idx="2" formatCode="mmm\-yy">
                  <c:v>31</c:v>
                </c:pt>
                <c:pt idx="3">
                  <c:v>18</c:v>
                </c:pt>
                <c:pt idx="4">
                  <c:v>34</c:v>
                </c:pt>
                <c:pt idx="5">
                  <c:v>41.9</c:v>
                </c:pt>
                <c:pt idx="6">
                  <c:v>40.299999999999997</c:v>
                </c:pt>
                <c:pt idx="7">
                  <c:v>44.5</c:v>
                </c:pt>
                <c:pt idx="8">
                  <c:v>37</c:v>
                </c:pt>
                <c:pt idx="9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45664"/>
        <c:axId val="80547200"/>
      </c:lineChart>
      <c:catAx>
        <c:axId val="805456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effectLst/>
                <a:latin typeface="Arial Narrow" pitchFamily="34" charset="0"/>
              </a:defRPr>
            </a:pPr>
            <a:endParaRPr lang="ru-RU"/>
          </a:p>
        </c:txPr>
        <c:crossAx val="80547200"/>
        <c:crosses val="autoZero"/>
        <c:auto val="0"/>
        <c:lblAlgn val="ctr"/>
        <c:lblOffset val="100"/>
        <c:noMultiLvlLbl val="0"/>
      </c:catAx>
      <c:valAx>
        <c:axId val="80547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545664"/>
        <c:crosses val="autoZero"/>
        <c:crossBetween val="midCat"/>
      </c:valAx>
      <c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1806379240819E-2"/>
          <c:y val="1.9979239663441353E-2"/>
          <c:w val="0.95862042078214271"/>
          <c:h val="0.75179682435764628"/>
        </c:manualLayout>
      </c:layou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Розничный товарооборот на душу населения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2.0017727929931544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45-4A59-A1CA-52E55A972E36}"/>
                </c:ext>
              </c:extLst>
            </c:dLbl>
            <c:dLbl>
              <c:idx val="1"/>
              <c:layout>
                <c:manualLayout>
                  <c:x val="2.0187757712567651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45-4A59-A1CA-52E55A972E36}"/>
                </c:ext>
              </c:extLst>
            </c:dLbl>
            <c:dLbl>
              <c:idx val="2"/>
              <c:layout>
                <c:manualLayout>
                  <c:x val="-4.2697719272956812E-2"/>
                  <c:y val="9.02557785449246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45-4A59-A1CA-52E55A972E36}"/>
                </c:ext>
              </c:extLst>
            </c:dLbl>
            <c:dLbl>
              <c:idx val="3"/>
              <c:layout>
                <c:manualLayout>
                  <c:x val="-2.4426578731301191E-2"/>
                  <c:y val="4.687141297348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3E-439B-A6F8-F89586313898}"/>
                </c:ext>
              </c:extLst>
            </c:dLbl>
            <c:dLbl>
              <c:idx val="5"/>
              <c:layout>
                <c:manualLayout>
                  <c:x val="3.5574856863778002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_-* #,##0.0_-;\-* #,##0.0_-;_-* "-"??_-;_-@_-</c:formatCode>
                <c:ptCount val="6"/>
                <c:pt idx="0">
                  <c:v>0.9</c:v>
                </c:pt>
                <c:pt idx="1">
                  <c:v>-9.2000000000000011</c:v>
                </c:pt>
                <c:pt idx="2">
                  <c:v>-14</c:v>
                </c:pt>
                <c:pt idx="3">
                  <c:v>-12.9</c:v>
                </c:pt>
                <c:pt idx="4">
                  <c:v>-10.3</c:v>
                </c:pt>
                <c:pt idx="5">
                  <c:v>-8.6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39-4ED4-80A4-962325CDDBBF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ВВП на душу населения</c:v>
                </c:pt>
              </c:strCache>
            </c:strRef>
          </c:tx>
          <c:spPr>
            <a:ln w="381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pPr>
              <a:ln w="38100"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6369175467185441E-2"/>
                  <c:y val="8.437655460248479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3E-439B-A6F8-F89586313898}"/>
                </c:ext>
              </c:extLst>
            </c:dLbl>
            <c:dLbl>
              <c:idx val="1"/>
              <c:layout>
                <c:manualLayout>
                  <c:x val="1.158217601397255E-2"/>
                  <c:y val="-2.507075997625405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5-4A59-A1CA-52E55A972E36}"/>
                </c:ext>
              </c:extLst>
            </c:dLbl>
            <c:dLbl>
              <c:idx val="2"/>
              <c:layout>
                <c:manualLayout>
                  <c:x val="2.1939326791757447E-5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45-4A59-A1CA-52E55A972E36}"/>
                </c:ext>
              </c:extLst>
            </c:dLbl>
            <c:dLbl>
              <c:idx val="3"/>
              <c:layout>
                <c:manualLayout>
                  <c:x val="-1.0689729451580192E-2"/>
                  <c:y val="-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45-4A59-A1CA-52E55A972E36}"/>
                </c:ext>
              </c:extLst>
            </c:dLbl>
            <c:dLbl>
              <c:idx val="4"/>
              <c:layout>
                <c:manualLayout>
                  <c:x val="-1.4372747425439017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45-4A59-A1CA-52E55A972E36}"/>
                </c:ext>
              </c:extLst>
            </c:dLbl>
            <c:dLbl>
              <c:idx val="5"/>
              <c:layout>
                <c:manualLayout>
                  <c:x val="3.5522631727175895E-2"/>
                  <c:y val="2.46152123304339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_-* #,##0.0_-;\-* #,##0.0_-;_-* "-"??_-;_-@_-</c:formatCode>
                <c:ptCount val="6"/>
                <c:pt idx="0">
                  <c:v>-1.4</c:v>
                </c:pt>
                <c:pt idx="1">
                  <c:v>-3.5</c:v>
                </c:pt>
                <c:pt idx="2">
                  <c:v>-3.4</c:v>
                </c:pt>
                <c:pt idx="3">
                  <c:v>-1.7000000000000008</c:v>
                </c:pt>
                <c:pt idx="4">
                  <c:v>0.9</c:v>
                </c:pt>
                <c:pt idx="5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9-4ED4-80A4-962325CDD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Реальные доходы населения</c:v>
                </c:pt>
              </c:strCache>
            </c:strRef>
          </c:tx>
          <c:spPr>
            <a:ln w="38100" cap="rnd">
              <a:solidFill>
                <a:srgbClr val="1B9D43"/>
              </a:solidFill>
              <a:round/>
            </a:ln>
            <a:effectLst/>
          </c:spPr>
          <c:marker>
            <c:spPr>
              <a:ln w="38100">
                <a:solidFill>
                  <a:srgbClr val="1B9D43"/>
                </a:solidFill>
              </a:ln>
            </c:spPr>
          </c:marker>
          <c:dLbls>
            <c:dLbl>
              <c:idx val="0"/>
              <c:layout>
                <c:manualLayout>
                  <c:x val="-2.667249575948541E-2"/>
                  <c:y val="3.829033029178612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45-4A59-A1CA-52E55A972E36}"/>
                </c:ext>
              </c:extLst>
            </c:dLbl>
            <c:dLbl>
              <c:idx val="1"/>
              <c:layout>
                <c:manualLayout>
                  <c:x val="-3.6501578607022092E-2"/>
                  <c:y val="4.723859527465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3E-439B-A6F8-F89586313898}"/>
                </c:ext>
              </c:extLst>
            </c:dLbl>
            <c:dLbl>
              <c:idx val="2"/>
              <c:layout>
                <c:manualLayout>
                  <c:x val="1.3458584632026292E-2"/>
                  <c:y val="-5.47004718454086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45-4A59-A1CA-52E55A972E36}"/>
                </c:ext>
              </c:extLst>
            </c:dLbl>
            <c:dLbl>
              <c:idx val="3"/>
              <c:layout>
                <c:manualLayout>
                  <c:x val="-5.1190172707811371E-3"/>
                  <c:y val="-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45-4A59-A1CA-52E55A972E36}"/>
                </c:ext>
              </c:extLst>
            </c:dLbl>
            <c:dLbl>
              <c:idx val="4"/>
              <c:layout>
                <c:manualLayout>
                  <c:x val="-3.7270600941832738E-2"/>
                  <c:y val="4.6155999715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3E-439B-A6F8-F89586313898}"/>
                </c:ext>
              </c:extLst>
            </c:dLbl>
            <c:dLbl>
              <c:idx val="5"/>
              <c:layout>
                <c:manualLayout>
                  <c:x val="3.9969637879487784E-2"/>
                  <c:y val="5.74354954376791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635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Лист1!$D$2:$D$7</c:f>
              <c:numCache>
                <c:formatCode>_-* #,##0.0_-;\-* #,##0.0_-;_-* "-"??_-;_-@_-</c:formatCode>
                <c:ptCount val="6"/>
                <c:pt idx="0">
                  <c:v>-0.5</c:v>
                </c:pt>
                <c:pt idx="1">
                  <c:v>-4.5999999999999996</c:v>
                </c:pt>
                <c:pt idx="2">
                  <c:v>-10.1</c:v>
                </c:pt>
                <c:pt idx="3">
                  <c:v>-11.3</c:v>
                </c:pt>
                <c:pt idx="4">
                  <c:v>-11.2</c:v>
                </c:pt>
                <c:pt idx="5">
                  <c:v>-10.4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E-439B-A6F8-F8958631389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Инвестиции в основной капитал</c:v>
                </c:pt>
              </c:strCache>
            </c:strRef>
          </c:tx>
          <c:spPr>
            <a:ln w="38100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pPr>
              <a:solidFill>
                <a:srgbClr val="FF9933"/>
              </a:solidFill>
              <a:ln w="38100">
                <a:solidFill>
                  <a:srgbClr val="FFC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596033918564196E-2"/>
                  <c:y val="4.233881127691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3E-439B-A6F8-F89586313898}"/>
                </c:ext>
              </c:extLst>
            </c:dLbl>
            <c:dLbl>
              <c:idx val="1"/>
              <c:layout>
                <c:manualLayout>
                  <c:x val="-4.3478260869565223E-2"/>
                  <c:y val="7.384563699130197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45-4A59-A1CA-52E55A972E36}"/>
                </c:ext>
              </c:extLst>
            </c:dLbl>
            <c:dLbl>
              <c:idx val="2"/>
              <c:layout>
                <c:manualLayout>
                  <c:x val="-1.5192745332348616E-2"/>
                  <c:y val="1.6786153458512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3E-439B-A6F8-F89586313898}"/>
                </c:ext>
              </c:extLst>
            </c:dLbl>
            <c:dLbl>
              <c:idx val="3"/>
              <c:layout>
                <c:manualLayout>
                  <c:x val="-1.7979397541316881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45-4A59-A1CA-52E55A972E36}"/>
                </c:ext>
              </c:extLst>
            </c:dLbl>
            <c:dLbl>
              <c:idx val="4"/>
              <c:layout>
                <c:manualLayout>
                  <c:x val="-2.0507987160570899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45-4A59-A1CA-52E55A972E36}"/>
                </c:ext>
              </c:extLst>
            </c:dLbl>
            <c:dLbl>
              <c:idx val="5"/>
              <c:layout>
                <c:manualLayout>
                  <c:x val="3.5478872309064199E-2"/>
                  <c:y val="4.3760377476327023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45-4A59-A1CA-52E55A972E36}"/>
                </c:ext>
              </c:extLst>
            </c:dLbl>
            <c:spPr>
              <a:noFill/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Лист1!$E$2:$E$7</c:f>
              <c:numCache>
                <c:formatCode>_-* #,##0.0_-;\-* #,##0.0_-;_-* "-"??_-;_-@_-</c:formatCode>
                <c:ptCount val="6"/>
                <c:pt idx="0">
                  <c:v>-1.5</c:v>
                </c:pt>
                <c:pt idx="1">
                  <c:v>-11.4</c:v>
                </c:pt>
                <c:pt idx="2">
                  <c:v>-11.6</c:v>
                </c:pt>
                <c:pt idx="3">
                  <c:v>-7.4</c:v>
                </c:pt>
                <c:pt idx="4">
                  <c:v>-3.4</c:v>
                </c:pt>
                <c:pt idx="5">
                  <c:v>-2.2000000000000002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3E-439B-A6F8-F89586313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03264"/>
        <c:axId val="81004416"/>
      </c:lineChart>
      <c:catAx>
        <c:axId val="8100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1004416"/>
        <c:crosses val="autoZero"/>
        <c:auto val="1"/>
        <c:lblAlgn val="ctr"/>
        <c:lblOffset val="100"/>
        <c:noMultiLvlLbl val="0"/>
      </c:catAx>
      <c:valAx>
        <c:axId val="81004416"/>
        <c:scaling>
          <c:orientation val="minMax"/>
        </c:scaling>
        <c:delete val="1"/>
        <c:axPos val="l"/>
        <c:majorGridlines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_-* #,##0.0_-;\-* #,##0.0_-;_-* &quot;-&quot;??_-;_-@_-" sourceLinked="1"/>
        <c:majorTickMark val="none"/>
        <c:minorTickMark val="none"/>
        <c:tickLblPos val="none"/>
        <c:crossAx val="81003264"/>
        <c:crosses val="autoZero"/>
        <c:crossBetween val="between"/>
      </c:valAx>
      <c:spPr>
        <a:solidFill>
          <a:schemeClr val="bg1">
            <a:lumMod val="85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"/>
          <c:y val="0.82955332972970452"/>
          <c:w val="0.95366986511845064"/>
          <c:h val="0.170446670270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itchFamily="34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42E-4"/>
          <c:w val="0.99881655955234461"/>
          <c:h val="0.919604770600346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98848"/>
        <c:axId val="88000384"/>
      </c:barChart>
      <c:catAx>
        <c:axId val="87998848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88000384"/>
        <c:crosses val="autoZero"/>
        <c:auto val="0"/>
        <c:lblAlgn val="ctr"/>
        <c:lblOffset val="100"/>
        <c:noMultiLvlLbl val="0"/>
      </c:catAx>
      <c:valAx>
        <c:axId val="8800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998848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27297155321857E-2"/>
          <c:y val="2.2978494451813616E-2"/>
          <c:w val="0.95097270284467861"/>
          <c:h val="0.871590053494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z="1300" dirty="0"/>
                      <a:t>-26,7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25-4228-9DFE-A731DB4E863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-26.7</c:v>
                </c:pt>
                <c:pt idx="14">
                  <c:v>-53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066304"/>
        <c:axId val="90076288"/>
      </c:barChart>
      <c:catAx>
        <c:axId val="90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76288"/>
        <c:crosses val="autoZero"/>
        <c:auto val="1"/>
        <c:lblAlgn val="ctr"/>
        <c:lblOffset val="100"/>
        <c:noMultiLvlLbl val="0"/>
      </c:catAx>
      <c:valAx>
        <c:axId val="900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6630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16237357962099E-2"/>
          <c:y val="2.1707024438355049E-2"/>
          <c:w val="0.9251487994958667"/>
          <c:h val="0.866907930451045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7222222222222553E-3"/>
                  <c:y val="-5.453335337183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4.2096564164617302E-2"/>
                  <c:y val="4.017822806013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CB-47D2-BB92-C2C9827E395C}"/>
                </c:ext>
              </c:extLst>
            </c:dLbl>
            <c:dLbl>
              <c:idx val="2"/>
              <c:layout>
                <c:manualLayout>
                  <c:x val="-6.7556035440506729E-2"/>
                  <c:y val="-4.307295437426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CB-47D2-BB92-C2C9827E395C}"/>
                </c:ext>
              </c:extLst>
            </c:dLbl>
            <c:dLbl>
              <c:idx val="3"/>
              <c:layout>
                <c:manualLayout>
                  <c:x val="-4.509128615339042E-2"/>
                  <c:y val="-4.762949474561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3.8888998250218701E-2"/>
                  <c:y val="5.22611303146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5.3343725697144802E-2"/>
                  <c:y val="-4.50092509305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CB-47D2-BB92-C2C9827E395C}"/>
                </c:ext>
              </c:extLst>
            </c:dLbl>
            <c:dLbl>
              <c:idx val="6"/>
              <c:layout>
                <c:manualLayout>
                  <c:x val="-3.05555555555556E-2"/>
                  <c:y val="5.680557642899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B-47D2-BB92-C2C9827E395C}"/>
                </c:ext>
              </c:extLst>
            </c:dLbl>
            <c:dLbl>
              <c:idx val="7"/>
              <c:layout>
                <c:manualLayout>
                  <c:x val="-6.5590059580409851E-2"/>
                  <c:y val="-4.07014605214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1.0940056556979159E-2"/>
                  <c:y val="-3.1327502072419321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89-44CE-BD55-F058DD047547}"/>
                </c:ext>
              </c:extLst>
            </c:dLbl>
            <c:dLbl>
              <c:idx val="9"/>
              <c:layout>
                <c:manualLayout>
                  <c:x val="-7.9707787477165504E-2"/>
                  <c:y val="2.1919983488420718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89-44CE-BD55-F058DD047547}"/>
                </c:ext>
              </c:extLst>
            </c:dLbl>
            <c:dLbl>
              <c:idx val="10"/>
              <c:layout>
                <c:manualLayout>
                  <c:x val="-3.5652004057836931E-2"/>
                  <c:y val="-7.0020981182316422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89-44CE-BD55-F058DD047547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49997E-2"/>
                  <c:y val="-5.111447778924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545.20000000000005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01952"/>
        <c:axId val="126703488"/>
      </c:lineChart>
      <c:catAx>
        <c:axId val="1267019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26703488"/>
        <c:crosses val="autoZero"/>
        <c:auto val="0"/>
        <c:lblAlgn val="ctr"/>
        <c:lblOffset val="100"/>
        <c:noMultiLvlLbl val="0"/>
      </c:catAx>
      <c:valAx>
        <c:axId val="126703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26701952"/>
        <c:crosses val="autoZero"/>
        <c:crossBetween val="midCat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9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72B660-2E7E-4880-BBA6-A673CE67C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24090-2D70-4067-B18C-19443735A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511A3C-50C4-40E7-BD0A-D6FF249F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76863" cy="5688632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3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395537" y="1575273"/>
          <a:ext cx="8568951" cy="502207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76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500" b="0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89795" y="761509"/>
            <a:ext cx="81427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среди стран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236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95936" y="28761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852004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93860"/>
            <a:ext cx="8064896" cy="1963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407194" algn="l" eaLnBrk="0" hangingPunct="0">
              <a:defRPr/>
            </a:pPr>
            <a:b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dirty="0">
                <a:latin typeface="Arial Narrow" pitchFamily="34" charset="0"/>
              </a:rPr>
              <a:t>Сколько будет стоить нефть?</a:t>
            </a:r>
            <a:r>
              <a:rPr lang="ru-RU" sz="2300" b="1" dirty="0">
                <a:latin typeface="Arial Narrow" pitchFamily="34" charset="0"/>
              </a:rPr>
              <a:t>                                                                                                           </a:t>
            </a:r>
            <a:br>
              <a:rPr lang="en-US" sz="1650" b="1" dirty="0">
                <a:solidFill>
                  <a:srgbClr val="993366"/>
                </a:solidFill>
                <a:latin typeface="Arial Narrow" pitchFamily="34" charset="0"/>
              </a:rPr>
            </a:br>
            <a:r>
              <a:rPr lang="ru-RU" sz="1650" b="1" dirty="0">
                <a:solidFill>
                  <a:srgbClr val="993366"/>
                </a:solidFill>
                <a:latin typeface="Arial Narrow" pitchFamily="34" charset="0"/>
                <a:cs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ru-RU" sz="1650" b="1" dirty="0">
                <a:latin typeface="Arial Narrow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br>
              <a:rPr lang="ru-RU" sz="1650" b="1" dirty="0">
                <a:latin typeface="Arial Narrow" pitchFamily="34" charset="0"/>
                <a:cs typeface="Times New Roman" panose="02020603050405020304" pitchFamily="18" charset="0"/>
              </a:rPr>
            </a:br>
            <a:br>
              <a:rPr lang="ru-RU" sz="1650" dirty="0">
                <a:latin typeface="Arial Narrow" pitchFamily="34" charset="0"/>
                <a:cs typeface="Times New Roman" panose="02020603050405020304" pitchFamily="18" charset="0"/>
              </a:rPr>
            </a:b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1575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1575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827584" y="1280369"/>
            <a:ext cx="7632848" cy="94152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10509719"/>
              </p:ext>
            </p:extLst>
          </p:nvPr>
        </p:nvGraphicFramePr>
        <p:xfrm>
          <a:off x="323529" y="1484784"/>
          <a:ext cx="8640959" cy="497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77D047B-8637-4AB6-8A0D-806AB349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1FBE4799-3C68-4444-9F67-54CFE868B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31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542925" eaLnBrk="0" hangingPunct="0">
              <a:defRPr/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71472" y="428605"/>
            <a:ext cx="831441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>
                <a:latin typeface="Arial Narrow" panose="020B0606020202030204" pitchFamily="34" charset="0"/>
              </a:rPr>
              <a:t>Динамика ВВП, реальных доходов, розничного товарооборота и инвестиций     в основной капитал (в %)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5FA32F04-AB59-48B0-97FF-88D9672BE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873527"/>
              </p:ext>
            </p:extLst>
          </p:nvPr>
        </p:nvGraphicFramePr>
        <p:xfrm>
          <a:off x="220004" y="1475662"/>
          <a:ext cx="8643998" cy="495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018833-8F64-4CC7-BE4B-ACD408E5C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489883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8613B-8DC4-465F-89DD-75DBC743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43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366500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2006-2020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976" y="1196752"/>
            <a:ext cx="4440552" cy="3442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C5B0638-0A92-4ADC-9969-C322420E2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71141"/>
              </p:ext>
            </p:extLst>
          </p:nvPr>
        </p:nvGraphicFramePr>
        <p:xfrm>
          <a:off x="179512" y="1588040"/>
          <a:ext cx="8684489" cy="45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43900" y="5863287"/>
            <a:ext cx="10001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3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ЦБ</a:t>
            </a:r>
            <a:r>
              <a:rPr lang="ru-RU" sz="12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BDB5A33-7061-44AD-8895-20CF0336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626346E-5849-495F-BA4E-AFF1937E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67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404664"/>
            <a:ext cx="8784976" cy="61926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542925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долг России на начало года в 2007-201</a:t>
            </a:r>
            <a:r>
              <a:rPr lang="en-US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гг. </a:t>
            </a:r>
            <a:endParaRPr lang="en-US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Центрального банка России)</a:t>
            </a:r>
          </a:p>
          <a:p>
            <a:pPr marL="432000" eaLnBrk="0" hangingPunct="0">
              <a:defRPr/>
            </a:pPr>
            <a:r>
              <a:rPr lang="ru-RU" sz="1500" dirty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</a:t>
            </a:r>
            <a:r>
              <a:rPr lang="ru-RU" sz="1500" dirty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         </a:t>
            </a:r>
            <a:r>
              <a:rPr lang="ru-RU" sz="1500" dirty="0">
                <a:latin typeface="Arial Narrow" panose="020B0606020202030204" pitchFamily="34" charset="0"/>
              </a:rPr>
              <a:t>  </a:t>
            </a:r>
            <a:r>
              <a:rPr lang="ru-RU" sz="1600" dirty="0">
                <a:latin typeface="Arial Narrow" panose="020B0606020202030204" pitchFamily="34" charset="0"/>
              </a:rPr>
              <a:t>(млрд долл. США)</a:t>
            </a: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28356753"/>
              </p:ext>
            </p:extLst>
          </p:nvPr>
        </p:nvGraphicFramePr>
        <p:xfrm>
          <a:off x="179513" y="1623344"/>
          <a:ext cx="8784976" cy="403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EA4281-E8AD-4FB8-BAE0-E0A89725A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006B792F-0560-44CE-B155-10EE77C4D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352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2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04757" y="308859"/>
            <a:ext cx="8187871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eaLnBrk="0" hangingPunct="0"/>
            <a:r>
              <a:rPr lang="ru-RU" sz="2100" dirty="0"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400" baseline="30000" dirty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1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4C380B0-F903-4131-93F4-124A91F9F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08229"/>
              </p:ext>
            </p:extLst>
          </p:nvPr>
        </p:nvGraphicFramePr>
        <p:xfrm>
          <a:off x="683568" y="1412775"/>
          <a:ext cx="8064896" cy="498348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2738">
                  <a:extLst>
                    <a:ext uri="{9D8B030D-6E8A-4147-A177-3AD203B41FA5}">
                      <a16:colId xmlns:a16="http://schemas.microsoft.com/office/drawing/2014/main" val="89834093"/>
                    </a:ext>
                  </a:extLst>
                </a:gridCol>
                <a:gridCol w="1246393">
                  <a:extLst>
                    <a:ext uri="{9D8B030D-6E8A-4147-A177-3AD203B41FA5}">
                      <a16:colId xmlns:a16="http://schemas.microsoft.com/office/drawing/2014/main" val="799366692"/>
                    </a:ext>
                  </a:extLst>
                </a:gridCol>
                <a:gridCol w="953124">
                  <a:extLst>
                    <a:ext uri="{9D8B030D-6E8A-4147-A177-3AD203B41FA5}">
                      <a16:colId xmlns:a16="http://schemas.microsoft.com/office/drawing/2014/main" val="2039731281"/>
                    </a:ext>
                  </a:extLst>
                </a:gridCol>
                <a:gridCol w="1026441">
                  <a:extLst>
                    <a:ext uri="{9D8B030D-6E8A-4147-A177-3AD203B41FA5}">
                      <a16:colId xmlns:a16="http://schemas.microsoft.com/office/drawing/2014/main" val="3059834735"/>
                    </a:ext>
                  </a:extLst>
                </a:gridCol>
                <a:gridCol w="1026441">
                  <a:extLst>
                    <a:ext uri="{9D8B030D-6E8A-4147-A177-3AD203B41FA5}">
                      <a16:colId xmlns:a16="http://schemas.microsoft.com/office/drawing/2014/main" val="3246587438"/>
                    </a:ext>
                  </a:extLst>
                </a:gridCol>
                <a:gridCol w="1099759">
                  <a:extLst>
                    <a:ext uri="{9D8B030D-6E8A-4147-A177-3AD203B41FA5}">
                      <a16:colId xmlns:a16="http://schemas.microsoft.com/office/drawing/2014/main" val="2698859760"/>
                    </a:ext>
                  </a:extLst>
                </a:gridCol>
              </a:tblGrid>
              <a:tr h="1165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81870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Родившихся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1889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1690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1599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1485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1410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1224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Умерших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1891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1818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1930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47210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Депопуляция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- 134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- 219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- 316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- 520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9429"/>
                  </a:ext>
                </a:extLst>
              </a:tr>
              <a:tr h="70818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Сальдо миграции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02936"/>
                  </a:ext>
                </a:extLst>
              </a:tr>
              <a:tr h="8262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Население России:</a:t>
                      </a:r>
                    </a:p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прирост ( + ), убыль ( - )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- 94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- 30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- 420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0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39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/>
        </p:nvGraphicFramePr>
        <p:xfrm>
          <a:off x="263768" y="1599973"/>
          <a:ext cx="8700720" cy="38336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6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86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3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44">
                <a:tc gridSpan="4">
                  <a:txBody>
                    <a:bodyPr/>
                    <a:lstStyle/>
                    <a:p>
                      <a:pPr algn="l"/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3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3567" y="698865"/>
            <a:ext cx="818043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91339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251520" y="1422016"/>
          <a:ext cx="8712968" cy="51654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50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в 2020-2025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 г. активы банков превысили ВВП и составили 91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около 480 млрд долл., из которых будет заимствовано 180 млрд долл. и средства начнут возвращаться.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до 700 млрд долл. – за рубежом.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3% ВВП, а с внутренним – менее 15%. Его можно довести до 30-40%.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0596" y="709246"/>
            <a:ext cx="818043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 </a:t>
            </a:r>
          </a:p>
        </p:txBody>
      </p:sp>
    </p:spTree>
    <p:extLst>
      <p:ext uri="{BB962C8B-B14F-4D97-AF65-F5344CB8AC3E}">
        <p14:creationId xmlns:p14="http://schemas.microsoft.com/office/powerpoint/2010/main" val="288425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79388" y="-27384"/>
            <a:ext cx="8839200" cy="14619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Сравнение показателей сферы «экономики знаний» в России и развитых</a:t>
            </a:r>
          </a:p>
          <a:p>
            <a:pPr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странах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08246"/>
              </p:ext>
            </p:extLst>
          </p:nvPr>
        </p:nvGraphicFramePr>
        <p:xfrm>
          <a:off x="288996" y="1617620"/>
          <a:ext cx="8589189" cy="47804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8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812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65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5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 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технологии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052736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905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10811</TotalTime>
  <Words>789</Words>
  <Application>Microsoft Office PowerPoint</Application>
  <PresentationFormat>Экран (4:3)</PresentationFormat>
  <Paragraphs>281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Times New Roman</vt:lpstr>
      <vt:lpstr>Тема Office</vt:lpstr>
      <vt:lpstr>Презентация PowerPoint</vt:lpstr>
      <vt:lpstr> Сколько будет стоить нефть?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Alexander Krotov</cp:lastModifiedBy>
  <cp:revision>1685</cp:revision>
  <cp:lastPrinted>2020-01-30T08:29:36Z</cp:lastPrinted>
  <dcterms:created xsi:type="dcterms:W3CDTF">2014-06-30T10:57:10Z</dcterms:created>
  <dcterms:modified xsi:type="dcterms:W3CDTF">2020-10-28T15:36:13Z</dcterms:modified>
</cp:coreProperties>
</file>