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305" r:id="rId3"/>
    <p:sldId id="317" r:id="rId4"/>
    <p:sldId id="309" r:id="rId5"/>
    <p:sldId id="310" r:id="rId6"/>
    <p:sldId id="316" r:id="rId7"/>
    <p:sldId id="318" r:id="rId8"/>
    <p:sldId id="319" r:id="rId9"/>
    <p:sldId id="320" r:id="rId10"/>
    <p:sldId id="321" r:id="rId11"/>
    <p:sldId id="322" r:id="rId12"/>
    <p:sldId id="266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рехина Инна Николаевна" initials="ОИН" lastIdx="22" clrIdx="0">
    <p:extLst>
      <p:ext uri="{19B8F6BF-5375-455C-9EA6-DF929625EA0E}">
        <p15:presenceInfo xmlns:p15="http://schemas.microsoft.com/office/powerpoint/2012/main" userId="S-1-5-21-4228471045-1722985495-3821912139-4208" providerId="AD"/>
      </p:ext>
    </p:extLst>
  </p:cmAuthor>
  <p:cmAuthor id="2" name="Орехина Инна Николаевна" initials="ОИН [2]" lastIdx="10" clrIdx="1">
    <p:extLst>
      <p:ext uri="{19B8F6BF-5375-455C-9EA6-DF929625EA0E}">
        <p15:presenceInfo xmlns:p15="http://schemas.microsoft.com/office/powerpoint/2012/main" userId="Орехина Инна Николаевна" providerId="None"/>
      </p:ext>
    </p:extLst>
  </p:cmAuthor>
  <p:cmAuthor id="3" name="Ерёмкин Владимир Александрович" initials="ЕВА" lastIdx="4" clrIdx="2">
    <p:extLst>
      <p:ext uri="{19B8F6BF-5375-455C-9EA6-DF929625EA0E}">
        <p15:presenceInfo xmlns:p15="http://schemas.microsoft.com/office/powerpoint/2012/main" userId="S-1-5-21-3304687531-3792285671-3056913406-4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2DEEF"/>
    <a:srgbClr val="A5CBEB"/>
    <a:srgbClr val="0063A4"/>
    <a:srgbClr val="A2A8B1"/>
    <a:srgbClr val="F58220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76"/>
  </p:normalViewPr>
  <p:slideViewPr>
    <p:cSldViewPr snapToGrid="0" snapToObjects="1" showGuides="1">
      <p:cViewPr varScale="1">
        <p:scale>
          <a:sx n="91" d="100"/>
          <a:sy n="91" d="100"/>
        </p:scale>
        <p:origin x="96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ladimir\Desktop\&#1055;&#1088;&#1086;&#1080;&#1079;&#1074;&#1086;&#1076;&#1089;&#1090;&#1074;&#1077;&#1085;&#1085;&#1072;&#1103;%20&#1079;&#1072;&#1074;&#1080;&#1089;&#1080;&#1084;&#1086;&#1089;&#1090;&#1100;%20&#1086;&#1090;%20&#1080;&#1084;&#1087;&#1086;&#1088;&#1090;&#1072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ladimir\Desktop\&#1055;&#1088;&#1086;&#1080;&#1079;&#1074;&#1086;&#1076;&#1089;&#1090;&#1074;&#1077;&#1085;&#1085;&#1072;&#1103;%20&#1079;&#1072;&#1074;&#1080;&#1089;&#1080;&#1084;&#1086;&#1089;&#1090;&#1100;%20&#1086;&#1090;%20&#1080;&#1084;&#1087;&#1086;&#1088;&#1090;&#1072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Экономика в целом, производственная зависимость от импорта, в % ЛЕВАЯ ШКАЛА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012981259394971E-2"/>
                  <c:y val="-1.1546592621709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F2-4222-A98F-080584071A39}"/>
                </c:ext>
              </c:extLst>
            </c:dLbl>
            <c:dLbl>
              <c:idx val="2"/>
              <c:layout>
                <c:manualLayout>
                  <c:x val="-2.3761976802824002E-2"/>
                  <c:y val="-2.5695874886320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F2-4222-A98F-080584071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Лист1!$B$1:$R$1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Лист1!$B$2:$R$2</c:f>
              <c:numCache>
                <c:formatCode>0.0%</c:formatCode>
                <c:ptCount val="17"/>
                <c:pt idx="0">
                  <c:v>8.7999999999999995E-2</c:v>
                </c:pt>
                <c:pt idx="1">
                  <c:v>8.5000000000000006E-2</c:v>
                </c:pt>
                <c:pt idx="2">
                  <c:v>0.104</c:v>
                </c:pt>
                <c:pt idx="3">
                  <c:v>0.1</c:v>
                </c:pt>
                <c:pt idx="4">
                  <c:v>0.107</c:v>
                </c:pt>
                <c:pt idx="5">
                  <c:v>0.11600000000000001</c:v>
                </c:pt>
                <c:pt idx="6">
                  <c:v>0.13700000000000001</c:v>
                </c:pt>
                <c:pt idx="7">
                  <c:v>0.14099999999999999</c:v>
                </c:pt>
                <c:pt idx="8">
                  <c:v>0.14599999999999999</c:v>
                </c:pt>
                <c:pt idx="9">
                  <c:v>0.13900000000000001</c:v>
                </c:pt>
                <c:pt idx="10">
                  <c:v>0.12</c:v>
                </c:pt>
                <c:pt idx="11">
                  <c:v>0.11799999999999999</c:v>
                </c:pt>
                <c:pt idx="12">
                  <c:v>0.1062342182594621</c:v>
                </c:pt>
                <c:pt idx="13">
                  <c:v>0.11513567645317334</c:v>
                </c:pt>
                <c:pt idx="14">
                  <c:v>0.11966060139642114</c:v>
                </c:pt>
                <c:pt idx="15">
                  <c:v>0.12569517472487426</c:v>
                </c:pt>
                <c:pt idx="16">
                  <c:v>0.11692317759165953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F2-4222-A98F-080584071A3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Промышленность, производственная зависимость от импорта, в % ЛЕВАЯ ШКАЛА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498397172368306E-2"/>
                  <c:y val="-6.0932760684431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F2-4222-A98F-080584071A39}"/>
                </c:ext>
              </c:extLst>
            </c:dLbl>
            <c:dLbl>
              <c:idx val="10"/>
              <c:layout>
                <c:manualLayout>
                  <c:x val="-1.8317311505729451E-2"/>
                  <c:y val="4.1652011183538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F2-4222-A98F-080584071A39}"/>
                </c:ext>
              </c:extLst>
            </c:dLbl>
            <c:dLbl>
              <c:idx val="13"/>
              <c:layout>
                <c:manualLayout>
                  <c:x val="-2.2351561910547411E-2"/>
                  <c:y val="3.8364588381731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F2-4222-A98F-080584071A39}"/>
                </c:ext>
              </c:extLst>
            </c:dLbl>
            <c:dLbl>
              <c:idx val="15"/>
              <c:layout>
                <c:manualLayout>
                  <c:x val="-3.5864851235501913E-2"/>
                  <c:y val="6.5182548134099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F2-4222-A98F-080584071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Лист1!$B$1:$R$1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Лист1!$B$3:$R$3</c:f>
              <c:numCache>
                <c:formatCode>0.0%</c:formatCode>
                <c:ptCount val="17"/>
                <c:pt idx="0">
                  <c:v>8.8999999999999996E-2</c:v>
                </c:pt>
                <c:pt idx="1">
                  <c:v>0.09</c:v>
                </c:pt>
                <c:pt idx="2">
                  <c:v>0.11799999999999999</c:v>
                </c:pt>
                <c:pt idx="3">
                  <c:v>0.113</c:v>
                </c:pt>
                <c:pt idx="4">
                  <c:v>0.11700000000000001</c:v>
                </c:pt>
                <c:pt idx="5">
                  <c:v>0.128</c:v>
                </c:pt>
                <c:pt idx="6">
                  <c:v>0.14699999999999999</c:v>
                </c:pt>
                <c:pt idx="7">
                  <c:v>0.156</c:v>
                </c:pt>
                <c:pt idx="8">
                  <c:v>0.159</c:v>
                </c:pt>
                <c:pt idx="9">
                  <c:v>0.153</c:v>
                </c:pt>
                <c:pt idx="10">
                  <c:v>0.13600000000000001</c:v>
                </c:pt>
                <c:pt idx="11">
                  <c:v>0.13300000000000001</c:v>
                </c:pt>
                <c:pt idx="12">
                  <c:v>0.11678949210357174</c:v>
                </c:pt>
                <c:pt idx="13">
                  <c:v>0.12842844529750258</c:v>
                </c:pt>
                <c:pt idx="14">
                  <c:v>0.12910226138518391</c:v>
                </c:pt>
                <c:pt idx="15">
                  <c:v>0.14133252293880941</c:v>
                </c:pt>
                <c:pt idx="16">
                  <c:v>0.1310723041712516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AF2-4222-A98F-080584071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8002344"/>
        <c:axId val="958002016"/>
      </c:lineChart>
      <c:lineChart>
        <c:grouping val="standar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Курс доллара в среднем за год, руб. ПРАВАЯ ШКАЛА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498397172368306E-2"/>
                  <c:y val="7.0310628964518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F2-4222-A98F-080584071A39}"/>
                </c:ext>
              </c:extLst>
            </c:dLbl>
            <c:dLbl>
              <c:idx val="1"/>
              <c:layout>
                <c:manualLayout>
                  <c:x val="-4.2996794344736591E-3"/>
                  <c:y val="2.967319975080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F2-4222-A98F-080584071A39}"/>
                </c:ext>
              </c:extLst>
            </c:dLbl>
            <c:dLbl>
              <c:idx val="10"/>
              <c:layout>
                <c:manualLayout>
                  <c:x val="-4.2996794344736591E-3"/>
                  <c:y val="3.5925111937534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F2-4222-A98F-080584071A39}"/>
                </c:ext>
              </c:extLst>
            </c:dLbl>
            <c:dLbl>
              <c:idx val="11"/>
              <c:layout>
                <c:manualLayout>
                  <c:x val="-3.1265758951084216E-2"/>
                  <c:y val="-3.3593209535876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F2-4222-A98F-080584071A39}"/>
                </c:ext>
              </c:extLst>
            </c:dLbl>
            <c:dLbl>
              <c:idx val="12"/>
              <c:layout>
                <c:manualLayout>
                  <c:x val="-3.1265758951084216E-2"/>
                  <c:y val="-6.5182548134099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F2-4222-A98F-080584071A39}"/>
                </c:ext>
              </c:extLst>
            </c:dLbl>
            <c:dLbl>
              <c:idx val="14"/>
              <c:layout>
                <c:manualLayout>
                  <c:x val="-4.7402924861321381E-2"/>
                  <c:y val="-4.5439211510209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F2-4222-A98F-080584071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Лист1!$B$1:$R$1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Лист1!$B$4:$R$4</c:f>
              <c:numCache>
                <c:formatCode>General</c:formatCode>
                <c:ptCount val="17"/>
                <c:pt idx="0">
                  <c:v>28.3</c:v>
                </c:pt>
                <c:pt idx="1">
                  <c:v>27.1</c:v>
                </c:pt>
                <c:pt idx="2">
                  <c:v>25.6</c:v>
                </c:pt>
                <c:pt idx="3">
                  <c:v>24.9</c:v>
                </c:pt>
                <c:pt idx="4">
                  <c:v>31.8</c:v>
                </c:pt>
                <c:pt idx="5">
                  <c:v>30.4</c:v>
                </c:pt>
                <c:pt idx="6">
                  <c:v>29.4</c:v>
                </c:pt>
                <c:pt idx="7">
                  <c:v>31.1</c:v>
                </c:pt>
                <c:pt idx="8">
                  <c:v>31.8</c:v>
                </c:pt>
                <c:pt idx="9">
                  <c:v>38.4</c:v>
                </c:pt>
                <c:pt idx="10">
                  <c:v>60.9</c:v>
                </c:pt>
                <c:pt idx="11">
                  <c:v>67.099999999999994</c:v>
                </c:pt>
                <c:pt idx="12">
                  <c:v>58.3</c:v>
                </c:pt>
                <c:pt idx="13">
                  <c:v>62.7</c:v>
                </c:pt>
                <c:pt idx="14">
                  <c:v>64.7</c:v>
                </c:pt>
                <c:pt idx="15">
                  <c:v>72.099999999999994</c:v>
                </c:pt>
                <c:pt idx="16">
                  <c:v>73.7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AF2-4222-A98F-080584071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2456120"/>
        <c:axId val="912454808"/>
      </c:lineChart>
      <c:catAx>
        <c:axId val="95800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8002016"/>
        <c:crosses val="autoZero"/>
        <c:auto val="1"/>
        <c:lblAlgn val="ctr"/>
        <c:lblOffset val="100"/>
        <c:noMultiLvlLbl val="0"/>
      </c:catAx>
      <c:valAx>
        <c:axId val="958002016"/>
        <c:scaling>
          <c:orientation val="minMax"/>
          <c:max val="0.17"/>
          <c:min val="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8002344"/>
        <c:crosses val="autoZero"/>
        <c:crossBetween val="between"/>
        <c:majorUnit val="5.000000000000001E-2"/>
      </c:valAx>
      <c:valAx>
        <c:axId val="912454808"/>
        <c:scaling>
          <c:orientation val="minMax"/>
          <c:min val="1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2456120"/>
        <c:crosses val="max"/>
        <c:crossBetween val="between"/>
      </c:valAx>
      <c:catAx>
        <c:axId val="912456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2454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Производство телевизионных приемников, включая видеомониторы и видеопроекторы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Лист1!$B$6:$R$6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Лист1!$B$7:$R$7</c:f>
              <c:numCache>
                <c:formatCode>0.0%</c:formatCode>
                <c:ptCount val="17"/>
                <c:pt idx="0">
                  <c:v>0.42599999999999999</c:v>
                </c:pt>
                <c:pt idx="1">
                  <c:v>0.92700000000000005</c:v>
                </c:pt>
                <c:pt idx="2">
                  <c:v>0.96799999999999997</c:v>
                </c:pt>
                <c:pt idx="3">
                  <c:v>0.80400000000000005</c:v>
                </c:pt>
                <c:pt idx="4">
                  <c:v>0.81100000000000005</c:v>
                </c:pt>
                <c:pt idx="5">
                  <c:v>0.95399999999999996</c:v>
                </c:pt>
                <c:pt idx="6">
                  <c:v>0.99</c:v>
                </c:pt>
                <c:pt idx="7">
                  <c:v>0.84599999999999997</c:v>
                </c:pt>
                <c:pt idx="8">
                  <c:v>0.84799999999999998</c:v>
                </c:pt>
                <c:pt idx="9">
                  <c:v>0.83499999999999996</c:v>
                </c:pt>
                <c:pt idx="10">
                  <c:v>0.86299999999999999</c:v>
                </c:pt>
                <c:pt idx="11" formatCode="0%">
                  <c:v>0.89300000000000002</c:v>
                </c:pt>
                <c:pt idx="12">
                  <c:v>0.92996375907781503</c:v>
                </c:pt>
                <c:pt idx="13">
                  <c:v>0.92523825244936642</c:v>
                </c:pt>
                <c:pt idx="14">
                  <c:v>0.87465227388315459</c:v>
                </c:pt>
                <c:pt idx="15">
                  <c:v>0.81781064701418227</c:v>
                </c:pt>
                <c:pt idx="16">
                  <c:v>0.90698402967759051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F0-42AE-A712-AC0D7E31DCA7}"/>
            </c:ext>
          </c:extLst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Производство бытовых электрических приборов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Лист1!$B$6:$R$6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Лист1!$B$8:$R$8</c:f>
              <c:numCache>
                <c:formatCode>0.0%</c:formatCode>
                <c:ptCount val="17"/>
                <c:pt idx="0">
                  <c:v>0.42599999999999999</c:v>
                </c:pt>
                <c:pt idx="1">
                  <c:v>0.33</c:v>
                </c:pt>
                <c:pt idx="2">
                  <c:v>0.54800000000000004</c:v>
                </c:pt>
                <c:pt idx="3">
                  <c:v>0.44799999999999995</c:v>
                </c:pt>
                <c:pt idx="4">
                  <c:v>0.61099999999999999</c:v>
                </c:pt>
                <c:pt idx="5">
                  <c:v>0.58699999999999997</c:v>
                </c:pt>
                <c:pt idx="6">
                  <c:v>0.70499999999999996</c:v>
                </c:pt>
                <c:pt idx="7">
                  <c:v>0.8</c:v>
                </c:pt>
                <c:pt idx="8">
                  <c:v>0.85099999999999998</c:v>
                </c:pt>
                <c:pt idx="9">
                  <c:v>0.83699999999999997</c:v>
                </c:pt>
                <c:pt idx="10">
                  <c:v>0.8</c:v>
                </c:pt>
                <c:pt idx="11">
                  <c:v>0.747</c:v>
                </c:pt>
                <c:pt idx="12">
                  <c:v>0.74314954866295813</c:v>
                </c:pt>
                <c:pt idx="13">
                  <c:v>0.69410141072820197</c:v>
                </c:pt>
                <c:pt idx="14">
                  <c:v>0.70639124940114029</c:v>
                </c:pt>
                <c:pt idx="15">
                  <c:v>0.48836122537193022</c:v>
                </c:pt>
                <c:pt idx="16">
                  <c:v>0.4636664661336235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F0-42AE-A712-AC0D7E31DCA7}"/>
            </c:ext>
          </c:extLst>
        </c:ser>
        <c:ser>
          <c:idx val="2"/>
          <c:order val="2"/>
          <c:tx>
            <c:strRef>
              <c:f>Лист1!$A$9</c:f>
              <c:strCache>
                <c:ptCount val="1"/>
                <c:pt idx="0">
                  <c:v>Производство машин и оборудования для сельского и лесного хозяйства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Лист1!$B$6:$R$6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Лист1!$B$9:$R$9</c:f>
              <c:numCache>
                <c:formatCode>0%</c:formatCode>
                <c:ptCount val="17"/>
                <c:pt idx="0">
                  <c:v>3.5999999999999997E-2</c:v>
                </c:pt>
                <c:pt idx="1">
                  <c:v>8.5999999999999993E-2</c:v>
                </c:pt>
                <c:pt idx="2">
                  <c:v>9.0999999999999998E-2</c:v>
                </c:pt>
                <c:pt idx="3">
                  <c:v>0.20699999999999999</c:v>
                </c:pt>
                <c:pt idx="4">
                  <c:v>0.48399999999999999</c:v>
                </c:pt>
                <c:pt idx="5">
                  <c:v>0.41199999999999998</c:v>
                </c:pt>
                <c:pt idx="6">
                  <c:v>0.55000000000000004</c:v>
                </c:pt>
                <c:pt idx="7">
                  <c:v>0.61599999999999999</c:v>
                </c:pt>
                <c:pt idx="8">
                  <c:v>0.59</c:v>
                </c:pt>
                <c:pt idx="9">
                  <c:v>0.53</c:v>
                </c:pt>
                <c:pt idx="10">
                  <c:v>0.48899999999999999</c:v>
                </c:pt>
                <c:pt idx="11">
                  <c:v>0.437</c:v>
                </c:pt>
                <c:pt idx="12" formatCode="0.0%">
                  <c:v>0.38938176382034795</c:v>
                </c:pt>
                <c:pt idx="13" formatCode="0.0%">
                  <c:v>0.39298178166315073</c:v>
                </c:pt>
                <c:pt idx="14" formatCode="0.0%">
                  <c:v>0.36855749637277824</c:v>
                </c:pt>
                <c:pt idx="15" formatCode="0.0%">
                  <c:v>0.32348845562922984</c:v>
                </c:pt>
                <c:pt idx="16" formatCode="0.0%">
                  <c:v>0.37375364657714788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F0-42AE-A712-AC0D7E31DCA7}"/>
            </c:ext>
          </c:extLst>
        </c:ser>
        <c:ser>
          <c:idx val="3"/>
          <c:order val="3"/>
          <c:tx>
            <c:strRef>
              <c:f>Лист1!$A$10</c:f>
              <c:strCache>
                <c:ptCount val="1"/>
                <c:pt idx="0">
                  <c:v>Производство легковых автомобилей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Лист1!$B$6:$R$6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Лист1!$B$10:$R$10</c:f>
              <c:numCache>
                <c:formatCode>0%</c:formatCode>
                <c:ptCount val="17"/>
                <c:pt idx="0">
                  <c:v>0.17299999999999999</c:v>
                </c:pt>
                <c:pt idx="1">
                  <c:v>0.215</c:v>
                </c:pt>
                <c:pt idx="2">
                  <c:v>0.26900000000000002</c:v>
                </c:pt>
                <c:pt idx="3">
                  <c:v>0.39</c:v>
                </c:pt>
                <c:pt idx="4">
                  <c:v>0.46700000000000003</c:v>
                </c:pt>
                <c:pt idx="5">
                  <c:v>0.56399999999999995</c:v>
                </c:pt>
                <c:pt idx="6">
                  <c:v>0.64700000000000002</c:v>
                </c:pt>
                <c:pt idx="7">
                  <c:v>0.72099999999999997</c:v>
                </c:pt>
                <c:pt idx="8">
                  <c:v>0.75700000000000001</c:v>
                </c:pt>
                <c:pt idx="9">
                  <c:v>0.74199999999999999</c:v>
                </c:pt>
                <c:pt idx="10">
                  <c:v>0.63400000000000001</c:v>
                </c:pt>
                <c:pt idx="11">
                  <c:v>0.55600000000000005</c:v>
                </c:pt>
                <c:pt idx="12" formatCode="0.0%">
                  <c:v>0.57030424246347922</c:v>
                </c:pt>
                <c:pt idx="13" formatCode="0.0%">
                  <c:v>0.56185077260736127</c:v>
                </c:pt>
                <c:pt idx="14" formatCode="0.0%">
                  <c:v>0.56966267617824495</c:v>
                </c:pt>
                <c:pt idx="15" formatCode="0.0%">
                  <c:v>0.62202855037208671</c:v>
                </c:pt>
                <c:pt idx="16" formatCode="0.0%">
                  <c:v>0.58304578634979332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F0-42AE-A712-AC0D7E31DCA7}"/>
            </c:ext>
          </c:extLst>
        </c:ser>
        <c:ser>
          <c:idx val="4"/>
          <c:order val="4"/>
          <c:tx>
            <c:strRef>
              <c:f>Лист1!$A$11</c:f>
              <c:strCache>
                <c:ptCount val="1"/>
                <c:pt idx="0">
                  <c:v>Производство грузовых автомобилей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Лист1!$B$6:$R$6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Лист1!$B$11:$R$11</c:f>
              <c:numCache>
                <c:formatCode>0%</c:formatCode>
                <c:ptCount val="17"/>
                <c:pt idx="0">
                  <c:v>7.3999999999999996E-2</c:v>
                </c:pt>
                <c:pt idx="1">
                  <c:v>6.5000000000000002E-2</c:v>
                </c:pt>
                <c:pt idx="2">
                  <c:v>0.191</c:v>
                </c:pt>
                <c:pt idx="3">
                  <c:v>0.104</c:v>
                </c:pt>
                <c:pt idx="4">
                  <c:v>9.9000000000000005E-2</c:v>
                </c:pt>
                <c:pt idx="5">
                  <c:v>0.17</c:v>
                </c:pt>
                <c:pt idx="6">
                  <c:v>0.19800000000000001</c:v>
                </c:pt>
                <c:pt idx="7">
                  <c:v>0.34200000000000003</c:v>
                </c:pt>
                <c:pt idx="8">
                  <c:v>0.37</c:v>
                </c:pt>
                <c:pt idx="9">
                  <c:v>0.33100000000000002</c:v>
                </c:pt>
                <c:pt idx="10">
                  <c:v>0.27200000000000002</c:v>
                </c:pt>
                <c:pt idx="11">
                  <c:v>0.31</c:v>
                </c:pt>
                <c:pt idx="12" formatCode="0.0%">
                  <c:v>0.34647391690095197</c:v>
                </c:pt>
                <c:pt idx="13" formatCode="0.0%">
                  <c:v>0.37203284547929427</c:v>
                </c:pt>
                <c:pt idx="14" formatCode="0.0%">
                  <c:v>0.24565096571070213</c:v>
                </c:pt>
                <c:pt idx="15" formatCode="0.0%">
                  <c:v>0.3493550827919602</c:v>
                </c:pt>
                <c:pt idx="16" formatCode="0.0%">
                  <c:v>0.42520632970755973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F0-42AE-A712-AC0D7E31D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9419648"/>
        <c:axId val="1019419976"/>
      </c:lineChart>
      <c:catAx>
        <c:axId val="101941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9419976"/>
        <c:crosses val="autoZero"/>
        <c:auto val="1"/>
        <c:lblAlgn val="ctr"/>
        <c:lblOffset val="100"/>
        <c:noMultiLvlLbl val="0"/>
      </c:catAx>
      <c:valAx>
        <c:axId val="10194199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94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080684604689897E-2"/>
          <c:y val="3.0116358658453114E-2"/>
          <c:w val="0.93737738534895532"/>
          <c:h val="0.7615411728564730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График!$A$6</c:f>
              <c:strCache>
                <c:ptCount val="1"/>
                <c:pt idx="0">
                  <c:v>Расходы на конечное потребление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37-4D07-B024-5A85A3FFF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График!$B$4:$L$4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График!$B$6:$L$6</c:f>
              <c:numCache>
                <c:formatCode>0.0</c:formatCode>
                <c:ptCount val="11"/>
                <c:pt idx="0">
                  <c:v>-5.7432266228014681</c:v>
                </c:pt>
                <c:pt idx="1">
                  <c:v>-1.0566782689071992</c:v>
                </c:pt>
                <c:pt idx="2">
                  <c:v>2.4382668680306661</c:v>
                </c:pt>
                <c:pt idx="3">
                  <c:v>2.4880802280408347</c:v>
                </c:pt>
                <c:pt idx="4">
                  <c:v>2.3154000000000035</c:v>
                </c:pt>
                <c:pt idx="5">
                  <c:v>-2.7183000000000037</c:v>
                </c:pt>
                <c:pt idx="6">
                  <c:v>5.72</c:v>
                </c:pt>
                <c:pt idx="7">
                  <c:v>-0.40379999999999616</c:v>
                </c:pt>
                <c:pt idx="8">
                  <c:v>0.72013381257575015</c:v>
                </c:pt>
                <c:pt idx="9">
                  <c:v>2.0207806860009616</c:v>
                </c:pt>
                <c:pt idx="10">
                  <c:v>2.0235413155780879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37-4D07-B024-5A85A3FFF4B3}"/>
            </c:ext>
          </c:extLst>
        </c:ser>
        <c:ser>
          <c:idx val="2"/>
          <c:order val="2"/>
          <c:tx>
            <c:strRef>
              <c:f>График!$A$7</c:f>
              <c:strCache>
                <c:ptCount val="1"/>
                <c:pt idx="0">
                  <c:v>Валовое накопление основного капитала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37-4D07-B024-5A85A3FFF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График!$B$4:$L$4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График!$B$7:$L$7</c:f>
              <c:numCache>
                <c:formatCode>0.0</c:formatCode>
                <c:ptCount val="11"/>
                <c:pt idx="0">
                  <c:v>-2.2702214348981387</c:v>
                </c:pt>
                <c:pt idx="1">
                  <c:v>0.26795013443674914</c:v>
                </c:pt>
                <c:pt idx="2">
                  <c:v>1.028420238716784</c:v>
                </c:pt>
                <c:pt idx="3">
                  <c:v>0.13189283474443272</c:v>
                </c:pt>
                <c:pt idx="4">
                  <c:v>0.12360000000000002</c:v>
                </c:pt>
                <c:pt idx="5">
                  <c:v>-0.83599999999999997</c:v>
                </c:pt>
                <c:pt idx="6">
                  <c:v>1.9564999999999986</c:v>
                </c:pt>
                <c:pt idx="7">
                  <c:v>1.0348000000000004</c:v>
                </c:pt>
                <c:pt idx="8">
                  <c:v>0</c:v>
                </c:pt>
                <c:pt idx="9">
                  <c:v>0.19690632758217014</c:v>
                </c:pt>
                <c:pt idx="10">
                  <c:v>0.39911968197606867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37-4D07-B024-5A85A3FFF4B3}"/>
            </c:ext>
          </c:extLst>
        </c:ser>
        <c:ser>
          <c:idx val="3"/>
          <c:order val="3"/>
          <c:tx>
            <c:strRef>
              <c:f>График!$A$8</c:f>
              <c:strCache>
                <c:ptCount val="1"/>
                <c:pt idx="0">
                  <c:v>Изменение запасов материальных оборотных средств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37-4D07-B024-5A85A3FFF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График!$B$4:$L$4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График!$B$8:$L$8</c:f>
              <c:numCache>
                <c:formatCode>0.0</c:formatCode>
                <c:ptCount val="11"/>
                <c:pt idx="0">
                  <c:v>-0.34950967986840742</c:v>
                </c:pt>
                <c:pt idx="1">
                  <c:v>-0.3343963103912253</c:v>
                </c:pt>
                <c:pt idx="2">
                  <c:v>0.4496867995622309</c:v>
                </c:pt>
                <c:pt idx="3">
                  <c:v>-0.47911134934622224</c:v>
                </c:pt>
                <c:pt idx="4">
                  <c:v>0.5630600426699176</c:v>
                </c:pt>
                <c:pt idx="5">
                  <c:v>-0.20045811292051316</c:v>
                </c:pt>
                <c:pt idx="6">
                  <c:v>1.8021762208067944</c:v>
                </c:pt>
                <c:pt idx="7">
                  <c:v>-1.9970821197326238</c:v>
                </c:pt>
                <c:pt idx="8">
                  <c:v>-0.24449053176636426</c:v>
                </c:pt>
                <c:pt idx="9">
                  <c:v>-0.25430638674012535</c:v>
                </c:pt>
                <c:pt idx="10">
                  <c:v>-0.23215354327494686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37-4D07-B024-5A85A3FFF4B3}"/>
            </c:ext>
          </c:extLst>
        </c:ser>
        <c:ser>
          <c:idx val="4"/>
          <c:order val="4"/>
          <c:tx>
            <c:strRef>
              <c:f>График!$A$9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37-4D07-B024-5A85A3FFF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График!$B$4:$L$4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График!$B$9:$L$9</c:f>
              <c:numCache>
                <c:formatCode>0.0</c:formatCode>
                <c:ptCount val="11"/>
                <c:pt idx="0">
                  <c:v>0.9866882222553639</c:v>
                </c:pt>
                <c:pt idx="1">
                  <c:v>0.89810381731900013</c:v>
                </c:pt>
                <c:pt idx="2">
                  <c:v>1.2925046183565301</c:v>
                </c:pt>
                <c:pt idx="3">
                  <c:v>1.4588250905561033</c:v>
                </c:pt>
                <c:pt idx="4">
                  <c:v>0.21560000000000087</c:v>
                </c:pt>
                <c:pt idx="5">
                  <c:v>-1.1970000000000007</c:v>
                </c:pt>
                <c:pt idx="6">
                  <c:v>0.84149999999999925</c:v>
                </c:pt>
                <c:pt idx="7">
                  <c:v>-1.2267624072226122</c:v>
                </c:pt>
                <c:pt idx="8">
                  <c:v>-3.3854545454545502</c:v>
                </c:pt>
                <c:pt idx="9">
                  <c:v>-0.48608948864060814</c:v>
                </c:pt>
                <c:pt idx="10">
                  <c:v>-1.1981137248442109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37-4D07-B024-5A85A3FFF4B3}"/>
            </c:ext>
          </c:extLst>
        </c:ser>
        <c:ser>
          <c:idx val="5"/>
          <c:order val="5"/>
          <c:tx>
            <c:strRef>
              <c:f>График!$A$10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37-4D07-B024-5A85A3FFF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График!$B$4:$L$4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График!$B$10:$L$10</c:f>
              <c:numCache>
                <c:formatCode>0.0</c:formatCode>
                <c:ptCount val="11"/>
                <c:pt idx="0">
                  <c:v>5.1785036423781197</c:v>
                </c:pt>
                <c:pt idx="1">
                  <c:v>0.75640988695182798</c:v>
                </c:pt>
                <c:pt idx="2">
                  <c:v>-3.5727128324045894</c:v>
                </c:pt>
                <c:pt idx="3">
                  <c:v>-0.54638178880555155</c:v>
                </c:pt>
                <c:pt idx="4">
                  <c:v>-0.64169999999999872</c:v>
                </c:pt>
                <c:pt idx="5">
                  <c:v>2.4752000000000014</c:v>
                </c:pt>
                <c:pt idx="6">
                  <c:v>-3.8963999999999985</c:v>
                </c:pt>
                <c:pt idx="7">
                  <c:v>4.198721193185551</c:v>
                </c:pt>
                <c:pt idx="8">
                  <c:v>1.7697050039078008</c:v>
                </c:pt>
                <c:pt idx="9">
                  <c:v>0.71758665489454787</c:v>
                </c:pt>
                <c:pt idx="10">
                  <c:v>0.68682643489798056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37-4D07-B024-5A85A3FFF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14577168"/>
        <c:axId val="-514578800"/>
      </c:barChart>
      <c:lineChart>
        <c:grouping val="standard"/>
        <c:varyColors val="0"/>
        <c:ser>
          <c:idx val="0"/>
          <c:order val="0"/>
          <c:tx>
            <c:strRef>
              <c:f>График!$A$5</c:f>
              <c:strCache>
                <c:ptCount val="1"/>
                <c:pt idx="0">
                  <c:v>Валовой внутренний продукт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5170670037926675E-2"/>
                  <c:y val="9.2592592592592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37-4D07-B024-5A85A3FFF4B3}"/>
                </c:ext>
              </c:extLst>
            </c:dLbl>
            <c:dLbl>
              <c:idx val="1"/>
              <c:layout>
                <c:manualLayout>
                  <c:x val="1.51706700379266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37-4D07-B024-5A85A3FFF4B3}"/>
                </c:ext>
              </c:extLst>
            </c:dLbl>
            <c:dLbl>
              <c:idx val="2"/>
              <c:layout>
                <c:manualLayout>
                  <c:x val="1.6856300042140688E-2"/>
                  <c:y val="-4.6296296296296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37-4D07-B024-5A85A3FFF4B3}"/>
                </c:ext>
              </c:extLst>
            </c:dLbl>
            <c:dLbl>
              <c:idx val="3"/>
              <c:layout>
                <c:manualLayout>
                  <c:x val="1.517067003792667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37-4D07-B024-5A85A3FFF4B3}"/>
                </c:ext>
              </c:extLst>
            </c:dLbl>
            <c:dLbl>
              <c:idx val="4"/>
              <c:layout>
                <c:manualLayout>
                  <c:x val="1.685630004214081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37-4D07-B024-5A85A3FFF4B3}"/>
                </c:ext>
              </c:extLst>
            </c:dLbl>
            <c:dLbl>
              <c:idx val="5"/>
              <c:layout>
                <c:manualLayout>
                  <c:x val="1.51706700379266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37-4D07-B024-5A85A3FFF4B3}"/>
                </c:ext>
              </c:extLst>
            </c:dLbl>
            <c:dLbl>
              <c:idx val="6"/>
              <c:layout>
                <c:manualLayout>
                  <c:x val="1.7681944786156988E-2"/>
                  <c:y val="-5.5555575362206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637-4D07-B024-5A85A3FFF4B3}"/>
                </c:ext>
              </c:extLst>
            </c:dLbl>
            <c:dLbl>
              <c:idx val="7"/>
              <c:layout>
                <c:manualLayout>
                  <c:x val="1.5170670037926675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37-4D07-B024-5A85A3FFF4B3}"/>
                </c:ext>
              </c:extLst>
            </c:dLbl>
            <c:dLbl>
              <c:idx val="8"/>
              <c:layout>
                <c:manualLayout>
                  <c:x val="1.348504003371247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637-4D07-B024-5A85A3FFF4B3}"/>
                </c:ext>
              </c:extLst>
            </c:dLbl>
            <c:dLbl>
              <c:idx val="9"/>
              <c:layout>
                <c:manualLayout>
                  <c:x val="1.1997259208814868E-2"/>
                  <c:y val="1.1319500843882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637-4D07-B024-5A85A3FFF4B3}"/>
                </c:ext>
              </c:extLst>
            </c:dLbl>
            <c:dLbl>
              <c:idx val="10"/>
              <c:layout>
                <c:manualLayout>
                  <c:x val="1.4663316810773729E-2"/>
                  <c:y val="-1.5847301181435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637-4D07-B024-5A85A3FFF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63A4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График!$B$4:$L$4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График!$B$5:$L$5</c:f>
              <c:numCache>
                <c:formatCode>0.0</c:formatCode>
                <c:ptCount val="11"/>
                <c:pt idx="0">
                  <c:v>-2</c:v>
                </c:pt>
                <c:pt idx="1">
                  <c:v>0.20000000000000284</c:v>
                </c:pt>
                <c:pt idx="2">
                  <c:v>1.7999999999999972</c:v>
                </c:pt>
                <c:pt idx="3">
                  <c:v>2.7999999999999976</c:v>
                </c:pt>
                <c:pt idx="4">
                  <c:v>2.2000000000000028</c:v>
                </c:pt>
                <c:pt idx="5">
                  <c:v>-2.7000000000000028</c:v>
                </c:pt>
                <c:pt idx="6">
                  <c:v>5.6</c:v>
                </c:pt>
                <c:pt idx="7">
                  <c:v>-2.0999999999999943</c:v>
                </c:pt>
                <c:pt idx="8">
                  <c:v>-1.0157940309669016</c:v>
                </c:pt>
                <c:pt idx="9">
                  <c:v>2.3231975295254501</c:v>
                </c:pt>
                <c:pt idx="10">
                  <c:v>1.8081943550412816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5-B637-4D07-B024-5A85A3FFF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14577168"/>
        <c:axId val="-514578800"/>
      </c:lineChart>
      <c:catAx>
        <c:axId val="-5145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14578800"/>
        <c:crosses val="autoZero"/>
        <c:auto val="1"/>
        <c:lblAlgn val="ctr"/>
        <c:lblOffset val="100"/>
        <c:noMultiLvlLbl val="0"/>
      </c:catAx>
      <c:valAx>
        <c:axId val="-51457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1457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5.8237853011736361E-3"/>
          <c:y val="0.85704193546648555"/>
          <c:w val="0.98153450718240121"/>
          <c:h val="0.14160642077739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FD3AE-1EA4-4BC9-B0C4-74665141197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1F947-6461-49FF-9299-049DF0327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0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6DAB9-9EA3-8E4C-A815-B628284E046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B242F-6C55-944A-ACBE-B4CC64D78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B242F-6C55-944A-ACBE-B4CC64D78A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4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39788" y="1808163"/>
            <a:ext cx="7200900" cy="2544382"/>
          </a:xfrm>
        </p:spPr>
        <p:txBody>
          <a:bodyPr bIns="0" anchor="b">
            <a:normAutofit/>
          </a:bodyPr>
          <a:lstStyle>
            <a:lvl1pPr algn="l">
              <a:defRPr sz="5400" b="1" i="0">
                <a:solidFill>
                  <a:srgbClr val="0063A4"/>
                </a:solidFill>
                <a:latin typeface="+mn-lt"/>
                <a:ea typeface="Circe" charset="0"/>
                <a:cs typeface="Circe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9788" y="4510278"/>
            <a:ext cx="5400675" cy="165557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cap="all" baseline="0">
                <a:solidFill>
                  <a:srgbClr val="F7931D"/>
                </a:solidFill>
                <a:latin typeface="+mj-lt"/>
                <a:ea typeface="Circe" charset="0"/>
                <a:cs typeface="Circ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204" y="692150"/>
            <a:ext cx="1406211" cy="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3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0B46-D308-4182-BD1F-2ABDAF107C84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5443" y="1"/>
            <a:ext cx="1646557" cy="16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4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97938" y="365125"/>
            <a:ext cx="27432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849D-0A1A-4446-9C70-952E73066B93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7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95550" y="1190828"/>
            <a:ext cx="7200900" cy="2420938"/>
          </a:xfrm>
        </p:spPr>
        <p:txBody>
          <a:bodyPr bIns="0" anchor="b">
            <a:normAutofit/>
          </a:bodyPr>
          <a:lstStyle>
            <a:lvl1pPr algn="ctr">
              <a:defRPr sz="5400" b="1" i="0">
                <a:solidFill>
                  <a:srgbClr val="0063A4"/>
                </a:solidFill>
                <a:latin typeface="+mn-lt"/>
                <a:ea typeface="Circe" charset="0"/>
                <a:cs typeface="Circe" charset="0"/>
              </a:defRPr>
            </a:lvl1pPr>
          </a:lstStyle>
          <a:p>
            <a:r>
              <a:rPr lang="ru-RU" dirty="0"/>
              <a:t>Спасибо за внимание!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7253" y="4192048"/>
            <a:ext cx="2306420" cy="6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6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2880"/>
            <a:ext cx="9937750" cy="1443038"/>
          </a:xfrm>
        </p:spPr>
        <p:txBody>
          <a:bodyPr>
            <a:normAutofit/>
          </a:bodyPr>
          <a:lstStyle>
            <a:lvl1pPr>
              <a:defRPr sz="4000" b="1" i="0">
                <a:latin typeface="+mn-lt"/>
                <a:ea typeface="Circe" charset="0"/>
                <a:cs typeface="Circe" charset="0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3A4"/>
              </a:buClr>
              <a:defRPr b="0" i="0">
                <a:latin typeface="+mn-lt"/>
                <a:ea typeface="Circe" charset="0"/>
                <a:cs typeface="Circe" charset="0"/>
              </a:defRPr>
            </a:lvl1pPr>
            <a:lvl2pPr marL="685800" indent="-228600">
              <a:buClr>
                <a:srgbClr val="F7931D"/>
              </a:buClr>
              <a:buFont typeface="Wingdings" charset="2"/>
              <a:buChar char="§"/>
              <a:defRPr b="0" i="0">
                <a:latin typeface="+mn-lt"/>
                <a:ea typeface="Circe" charset="0"/>
                <a:cs typeface="Circe" charset="0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latin typeface="+mn-lt"/>
                <a:ea typeface="Circe" charset="0"/>
                <a:cs typeface="Circe" charset="0"/>
              </a:defRPr>
            </a:lvl3pPr>
            <a:lvl4pPr>
              <a:defRPr b="0" i="0">
                <a:latin typeface="+mn-lt"/>
                <a:ea typeface="Circe" charset="0"/>
                <a:cs typeface="Circe" charset="0"/>
              </a:defRPr>
            </a:lvl4pPr>
            <a:lvl5pPr>
              <a:defRPr b="0" i="0">
                <a:latin typeface="+mn-lt"/>
                <a:ea typeface="Circe" charset="0"/>
                <a:cs typeface="Circe" charset="0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9C74-FD5A-4A41-B402-2315625445F3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84" y="2528"/>
            <a:ext cx="1606816" cy="16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3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89025"/>
            <a:ext cx="7200900" cy="2436558"/>
          </a:xfrm>
        </p:spPr>
        <p:txBody>
          <a:bodyPr bIns="0" anchor="b">
            <a:normAutofit/>
          </a:bodyPr>
          <a:lstStyle>
            <a:lvl1pPr>
              <a:defRPr sz="4800"/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3694176"/>
            <a:ext cx="7200900" cy="1331594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rgbClr val="F7931D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84" y="2528"/>
            <a:ext cx="1606816" cy="16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2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2E1A-1E30-48C7-A870-DB066D36DCBE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839789" y="1989139"/>
            <a:ext cx="5089063" cy="4200524"/>
          </a:xfrm>
        </p:spPr>
        <p:txBody>
          <a:bodyPr/>
          <a:lstStyle>
            <a:lvl1pPr>
              <a:buClr>
                <a:srgbClr val="0063A4"/>
              </a:buClr>
              <a:defRPr/>
            </a:lvl1pPr>
            <a:lvl2pPr marL="685800" indent="-228600">
              <a:buClr>
                <a:srgbClr val="F7931D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  <a:lvl5pPr marL="2057400" indent="-228600">
              <a:buFont typeface="Arial" charset="0"/>
              <a:buChar char="•"/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9" name="Объект 5"/>
          <p:cNvSpPr>
            <a:spLocks noGrp="1"/>
          </p:cNvSpPr>
          <p:nvPr>
            <p:ph sz="quarter" idx="4"/>
          </p:nvPr>
        </p:nvSpPr>
        <p:spPr>
          <a:xfrm>
            <a:off x="6240463" y="1989139"/>
            <a:ext cx="5400675" cy="4200524"/>
          </a:xfrm>
        </p:spPr>
        <p:txBody>
          <a:bodyPr/>
          <a:lstStyle>
            <a:lvl1pPr marL="228600" indent="-228600">
              <a:buClr>
                <a:srgbClr val="0063A4"/>
              </a:buClr>
              <a:buFont typeface="Arial" charset="0"/>
              <a:buChar char="•"/>
              <a:defRPr/>
            </a:lvl1pPr>
            <a:lvl2pPr marL="685800" indent="-228600">
              <a:buClr>
                <a:srgbClr val="F7931D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84" y="2528"/>
            <a:ext cx="1606816" cy="16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936162" cy="1443038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989137"/>
            <a:ext cx="5089063" cy="515937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F7931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660903"/>
            <a:ext cx="5089063" cy="3528759"/>
          </a:xfrm>
        </p:spPr>
        <p:txBody>
          <a:bodyPr/>
          <a:lstStyle>
            <a:lvl1pPr>
              <a:buClr>
                <a:srgbClr val="0063A4"/>
              </a:buClr>
              <a:defRPr/>
            </a:lvl1pPr>
            <a:lvl2pPr marL="685800" indent="-228600">
              <a:buClr>
                <a:srgbClr val="F7931D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  <a:lvl5pPr marL="2057400" indent="-228600">
              <a:buFont typeface="Arial" charset="0"/>
              <a:buChar char="•"/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0463" y="1989137"/>
            <a:ext cx="5400675" cy="515937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F7931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0463" y="2660903"/>
            <a:ext cx="5400675" cy="3528759"/>
          </a:xfrm>
        </p:spPr>
        <p:txBody>
          <a:bodyPr/>
          <a:lstStyle>
            <a:lvl1pPr marL="228600" indent="-228600">
              <a:buClr>
                <a:srgbClr val="0063A4"/>
              </a:buClr>
              <a:buFont typeface="Arial" charset="0"/>
              <a:buChar char="•"/>
              <a:defRPr/>
            </a:lvl1pPr>
            <a:lvl2pPr marL="685800" indent="-228600">
              <a:buClr>
                <a:srgbClr val="F7931D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95BB-EA6D-4CE3-B70E-128C675B92E4}" type="datetime1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84" y="2528"/>
            <a:ext cx="1606816" cy="16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1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AB37-08E4-493C-817E-9B088E2BE7B8}" type="datetime1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84" y="2528"/>
            <a:ext cx="1606816" cy="16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A465-ECD2-4B1D-B314-66E9A29001DD}" type="datetime1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84" y="2528"/>
            <a:ext cx="1606816" cy="16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0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8300"/>
            <a:ext cx="9001125" cy="14398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989138"/>
            <a:ext cx="6172200" cy="3871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989138"/>
            <a:ext cx="3932237" cy="3879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B09D-AAC0-43BD-90B2-15CACCC8F2AC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84" y="2528"/>
            <a:ext cx="1606816" cy="16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1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8300"/>
            <a:ext cx="9001125" cy="14398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989138"/>
            <a:ext cx="6172200" cy="3871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989138"/>
            <a:ext cx="3932237" cy="3879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F3E3-F200-4D79-AA2E-58832DB94FA3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84" y="2528"/>
            <a:ext cx="1606816" cy="16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37750" cy="1443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989137"/>
            <a:ext cx="10802938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196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+mj-lt"/>
                <a:ea typeface="Circe Light" charset="0"/>
                <a:cs typeface="Circe Light" charset="0"/>
              </a:defRPr>
            </a:lvl1pPr>
          </a:lstStyle>
          <a:p>
            <a:fld id="{BA32059A-1DB8-4C93-9279-7FB72CFBC650}" type="datetime1">
              <a:rPr lang="ru-RU" smtClean="0"/>
              <a:t>31.03.2023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4196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63A4"/>
                </a:solidFill>
                <a:latin typeface="+mn-lt"/>
                <a:ea typeface="Circe Light" charset="0"/>
                <a:cs typeface="Circe Light" charset="0"/>
              </a:defRPr>
            </a:lvl1pPr>
          </a:lstStyle>
          <a:p>
            <a:r>
              <a:rPr lang="ru-RU"/>
              <a:t>ИНСТИТУТ ГАЙДАРА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97938" y="64196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63A4"/>
                </a:solidFill>
                <a:latin typeface="+mn-lt"/>
                <a:ea typeface="Circe" charset="0"/>
                <a:cs typeface="Circe" charset="0"/>
              </a:defRPr>
            </a:lvl1pPr>
          </a:lstStyle>
          <a:p>
            <a:fld id="{A5AC5857-4F37-EB47-BC6E-D3E7A4BAC64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25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 cap="all" baseline="0">
          <a:solidFill>
            <a:srgbClr val="0063A4"/>
          </a:solidFill>
          <a:latin typeface="+mn-lt"/>
          <a:ea typeface="Circe" charset="0"/>
          <a:cs typeface="Circ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3A4"/>
        </a:buClr>
        <a:buFont typeface="Arial" charset="0"/>
        <a:buChar char="•"/>
        <a:defRPr sz="2000" b="0" i="0" kern="1200">
          <a:solidFill>
            <a:schemeClr val="tx1"/>
          </a:solidFill>
          <a:latin typeface="+mn-lt"/>
          <a:ea typeface="Circe Light" charset="0"/>
          <a:cs typeface="Circe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931D"/>
        </a:buClr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Circe Light" charset="0"/>
          <a:cs typeface="Circe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charset="2"/>
        <a:buChar char="§"/>
        <a:defRPr sz="1600" b="0" i="0" kern="1200">
          <a:solidFill>
            <a:schemeClr val="tx1"/>
          </a:solidFill>
          <a:latin typeface="+mn-lt"/>
          <a:ea typeface="Circe Light" charset="0"/>
          <a:cs typeface="Circe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chemeClr val="tx1"/>
          </a:solidFill>
          <a:latin typeface="+mn-lt"/>
          <a:ea typeface="Circe Light" charset="0"/>
          <a:cs typeface="Circe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b="0" i="0" kern="1200">
          <a:solidFill>
            <a:schemeClr val="tx1"/>
          </a:solidFill>
          <a:latin typeface="+mn-lt"/>
          <a:ea typeface="Circe Light" charset="0"/>
          <a:cs typeface="Circ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1663" userDrawn="1">
          <p15:clr>
            <a:srgbClr val="F26B43"/>
          </p15:clr>
        </p15:guide>
        <p15:guide id="3" pos="2797" userDrawn="1">
          <p15:clr>
            <a:srgbClr val="F26B43"/>
          </p15:clr>
        </p15:guide>
        <p15:guide id="4" pos="3931" userDrawn="1">
          <p15:clr>
            <a:srgbClr val="F26B43"/>
          </p15:clr>
        </p15:guide>
        <p15:guide id="5" pos="5065" userDrawn="1">
          <p15:clr>
            <a:srgbClr val="F26B43"/>
          </p15:clr>
        </p15:guide>
        <p15:guide id="6" pos="6199" userDrawn="1">
          <p15:clr>
            <a:srgbClr val="F26B43"/>
          </p15:clr>
        </p15:guide>
        <p15:guide id="7" pos="7333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139" userDrawn="1">
          <p15:clr>
            <a:srgbClr val="F26B43"/>
          </p15:clr>
        </p15:guide>
        <p15:guide id="11" orient="horz" pos="1253" userDrawn="1">
          <p15:clr>
            <a:srgbClr val="F26B43"/>
          </p15:clr>
        </p15:guide>
        <p15:guide id="12" pos="6788" userDrawn="1">
          <p15:clr>
            <a:srgbClr val="F26B43"/>
          </p15:clr>
        </p15:guide>
        <p15:guide id="13" orient="horz" pos="3884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74" y="1075531"/>
            <a:ext cx="9880391" cy="2544382"/>
          </a:xfrm>
        </p:spPr>
        <p:txBody>
          <a:bodyPr>
            <a:normAutofit/>
          </a:bodyPr>
          <a:lstStyle/>
          <a:p>
            <a:r>
              <a:rPr lang="ru-RU" sz="4000" dirty="0"/>
              <a:t>Прогноз социально-экономического развития </a:t>
            </a:r>
            <a:r>
              <a:rPr lang="ru-RU" sz="4000" dirty="0" err="1"/>
              <a:t>россии</a:t>
            </a:r>
            <a:r>
              <a:rPr lang="ru-RU" sz="4000" dirty="0"/>
              <a:t> в 2023-202</a:t>
            </a:r>
            <a:r>
              <a:rPr lang="en-US" sz="4000" dirty="0"/>
              <a:t>5</a:t>
            </a:r>
            <a:r>
              <a:rPr lang="ru-RU" sz="4000" dirty="0"/>
              <a:t> годах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710928-4C72-4D67-BBD9-160AABFAA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423651"/>
            <a:ext cx="5400675" cy="1655572"/>
          </a:xfrm>
        </p:spPr>
        <p:txBody>
          <a:bodyPr/>
          <a:lstStyle/>
          <a:p>
            <a:r>
              <a:rPr lang="ru-RU" dirty="0" smtClean="0"/>
              <a:t>март </a:t>
            </a:r>
            <a:r>
              <a:rPr lang="ru-RU" dirty="0"/>
              <a:t>202</a:t>
            </a:r>
            <a:r>
              <a:rPr lang="en-US" dirty="0"/>
              <a:t>3</a:t>
            </a:r>
            <a:r>
              <a:rPr lang="ru-RU" dirty="0"/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5317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0837"/>
            <a:ext cx="9937750" cy="1425283"/>
          </a:xfrm>
        </p:spPr>
        <p:txBody>
          <a:bodyPr>
            <a:normAutofit/>
          </a:bodyPr>
          <a:lstStyle/>
          <a:p>
            <a:r>
              <a:rPr lang="ru-RU" sz="3200" dirty="0"/>
              <a:t>Сценарный прогноз основных показателей социально-экономического развития РФ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ИНСТИТУТ ГАЙДАРА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F7F276C-9F28-491D-905C-3AABF8A0F8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3580" y="1461433"/>
          <a:ext cx="11174745" cy="4500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9032">
                  <a:extLst>
                    <a:ext uri="{9D8B030D-6E8A-4147-A177-3AD203B41FA5}">
                      <a16:colId xmlns:a16="http://schemas.microsoft.com/office/drawing/2014/main" val="4003476289"/>
                    </a:ext>
                  </a:extLst>
                </a:gridCol>
                <a:gridCol w="887506">
                  <a:extLst>
                    <a:ext uri="{9D8B030D-6E8A-4147-A177-3AD203B41FA5}">
                      <a16:colId xmlns:a16="http://schemas.microsoft.com/office/drawing/2014/main" val="3509878789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4289647042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2527272005"/>
                    </a:ext>
                  </a:extLst>
                </a:gridCol>
                <a:gridCol w="1030941">
                  <a:extLst>
                    <a:ext uri="{9D8B030D-6E8A-4147-A177-3AD203B41FA5}">
                      <a16:colId xmlns:a16="http://schemas.microsoft.com/office/drawing/2014/main" val="1879579162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3784974812"/>
                    </a:ext>
                  </a:extLst>
                </a:gridCol>
                <a:gridCol w="1253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00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Показатель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2020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2022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2023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2024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660591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Прирост реального ВВП, % в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-2,7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-2,1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</a:t>
                      </a:r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– (-</a:t>
                      </a:r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2,0-2,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919610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Номинальный ВВП, трлн руб.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303706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Индекс потребительских цен, 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767241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Динамика инвестиций в основной капитал, 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-1,4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– (-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2,6-3,0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41547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индекса промышленного производства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(-2,4) – (-1,0)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1,9-2,3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1,5-1,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859454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Изменение реальных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расп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доходов населения, 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(-1,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– (-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2,4-2,8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1,3-1,7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7410836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Изменение розничного товарооборота, 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-4,1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-6,7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(-2,3) – (-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3,1-3,5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8729357"/>
                  </a:ext>
                </a:extLst>
              </a:tr>
              <a:tr h="5000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Реальная заработная плата, % 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,1) – (-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2,2-2,6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1,8-2,2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9522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99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11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00296" y="63519"/>
            <a:ext cx="5662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>
                <a:solidFill>
                  <a:srgbClr val="0063A4"/>
                </a:solidFill>
                <a:ea typeface="Circe" charset="0"/>
                <a:cs typeface="Circe" charset="0"/>
              </a:rPr>
              <a:t>Вклад в динамику ВВП (счет использования)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3F15CD4-20FC-4B4D-B3E2-51D7A243261D}"/>
              </a:ext>
            </a:extLst>
          </p:cNvPr>
          <p:cNvGraphicFramePr>
            <a:graphicFrameLocks/>
          </p:cNvGraphicFramePr>
          <p:nvPr/>
        </p:nvGraphicFramePr>
        <p:xfrm>
          <a:off x="1332412" y="624106"/>
          <a:ext cx="9527176" cy="560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082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0573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1A2B089-33BB-7D69-4BB2-9CAA0FFDCB72}"/>
              </a:ext>
            </a:extLst>
          </p:cNvPr>
          <p:cNvSpPr txBox="1"/>
          <p:nvPr/>
        </p:nvSpPr>
        <p:spPr>
          <a:xfrm>
            <a:off x="1367589" y="289237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 err="1">
                <a:solidFill>
                  <a:srgbClr val="0063A4"/>
                </a:solidFill>
              </a:rPr>
              <a:t>Сравнение</a:t>
            </a:r>
            <a:r>
              <a:rPr lang="en-US" sz="3200" b="1" cap="all" dirty="0">
                <a:solidFill>
                  <a:srgbClr val="0063A4"/>
                </a:solidFill>
              </a:rPr>
              <a:t> </a:t>
            </a:r>
            <a:r>
              <a:rPr lang="en-US" sz="3200" b="1" cap="all" dirty="0" err="1">
                <a:solidFill>
                  <a:srgbClr val="0063A4"/>
                </a:solidFill>
              </a:rPr>
              <a:t>санкций</a:t>
            </a:r>
            <a:r>
              <a:rPr lang="en-US" sz="3200" b="1" cap="all" dirty="0">
                <a:solidFill>
                  <a:srgbClr val="0063A4"/>
                </a:solidFill>
              </a:rPr>
              <a:t> </a:t>
            </a:r>
            <a:r>
              <a:rPr lang="en-US" sz="3200" b="1" cap="all" dirty="0" err="1">
                <a:solidFill>
                  <a:srgbClr val="0063A4"/>
                </a:solidFill>
              </a:rPr>
              <a:t>против</a:t>
            </a:r>
            <a:r>
              <a:rPr lang="en-US" sz="3200" b="1" cap="all" dirty="0">
                <a:solidFill>
                  <a:srgbClr val="0063A4"/>
                </a:solidFill>
              </a:rPr>
              <a:t> </a:t>
            </a:r>
            <a:r>
              <a:rPr lang="en-US" sz="3200" b="1" cap="all" dirty="0" err="1">
                <a:solidFill>
                  <a:srgbClr val="0063A4"/>
                </a:solidFill>
              </a:rPr>
              <a:t>ирана</a:t>
            </a:r>
            <a:r>
              <a:rPr lang="en-US" sz="3200" b="1" cap="all" dirty="0">
                <a:solidFill>
                  <a:srgbClr val="0063A4"/>
                </a:solidFill>
              </a:rPr>
              <a:t> и </a:t>
            </a:r>
            <a:r>
              <a:rPr lang="en-US" sz="3200" b="1" cap="all" dirty="0" err="1">
                <a:solidFill>
                  <a:srgbClr val="0063A4"/>
                </a:solidFill>
              </a:rPr>
              <a:t>россии</a:t>
            </a:r>
            <a:endParaRPr lang="en-US" sz="3200" b="1" cap="all" dirty="0">
              <a:solidFill>
                <a:srgbClr val="0063A4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D7B376-C366-9041-52C6-D3187952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AC5857-4F37-EB47-BC6E-D3E7A4BAC646}" type="slidenum">
              <a:rPr lang="en-US" smtClean="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C0C4182-F5D0-6388-6208-ED28EB03E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19508"/>
              </p:ext>
            </p:extLst>
          </p:nvPr>
        </p:nvGraphicFramePr>
        <p:xfrm>
          <a:off x="991402" y="1478790"/>
          <a:ext cx="10000649" cy="4623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4044">
                  <a:extLst>
                    <a:ext uri="{9D8B030D-6E8A-4147-A177-3AD203B41FA5}">
                      <a16:colId xmlns:a16="http://schemas.microsoft.com/office/drawing/2014/main" val="4149131725"/>
                    </a:ext>
                  </a:extLst>
                </a:gridCol>
                <a:gridCol w="4956605">
                  <a:extLst>
                    <a:ext uri="{9D8B030D-6E8A-4147-A177-3AD203B41FA5}">
                      <a16:colId xmlns:a16="http://schemas.microsoft.com/office/drawing/2014/main" val="4026922151"/>
                    </a:ext>
                  </a:extLst>
                </a:gridCol>
              </a:tblGrid>
              <a:tr h="243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Санкции против России, 2022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Санкции против Ирана, 2022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/>
                </a:tc>
                <a:extLst>
                  <a:ext uri="{0D108BD9-81ED-4DB2-BD59-A6C34878D82A}">
                    <a16:rowId xmlns:a16="http://schemas.microsoft.com/office/drawing/2014/main" val="1865123639"/>
                  </a:ext>
                </a:extLst>
              </a:tr>
              <a:tr h="462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Введены США, Великобританией, Австралией, Японией, Тайванем и Европейским Союзом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Часть санкций — на уровне ООН, часть санкций — на уровне США и Евросоюза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/>
                </a:tc>
                <a:extLst>
                  <a:ext uri="{0D108BD9-81ED-4DB2-BD59-A6C34878D82A}">
                    <a16:rowId xmlns:a16="http://schemas.microsoft.com/office/drawing/2014/main" val="2417764062"/>
                  </a:ext>
                </a:extLst>
              </a:tr>
              <a:tr h="462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Ограничения против системообразующих российских банков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Ограничения против всех иранских банков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/>
                </a:tc>
                <a:extLst>
                  <a:ext uri="{0D108BD9-81ED-4DB2-BD59-A6C34878D82A}">
                    <a16:rowId xmlns:a16="http://schemas.microsoft.com/office/drawing/2014/main" val="208004681"/>
                  </a:ext>
                </a:extLst>
              </a:tr>
              <a:tr h="462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Санкции против суверенного долга, блокировка резервов ЦБ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Санкции против суверенного долга, блокировка национальных резервов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/>
                </a:tc>
                <a:extLst>
                  <a:ext uri="{0D108BD9-81ED-4DB2-BD59-A6C34878D82A}">
                    <a16:rowId xmlns:a16="http://schemas.microsoft.com/office/drawing/2014/main" val="210210456"/>
                  </a:ext>
                </a:extLst>
              </a:tr>
              <a:tr h="462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Персональные санкции и ограничения связей со страной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Персональные санкции и ограничения связей со страной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/>
                </a:tc>
                <a:extLst>
                  <a:ext uri="{0D108BD9-81ED-4DB2-BD59-A6C34878D82A}">
                    <a16:rowId xmlns:a16="http://schemas.microsoft.com/office/drawing/2014/main" val="402423499"/>
                  </a:ext>
                </a:extLst>
              </a:tr>
              <a:tr h="681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Официальный запрет на инвестиции в широкий круг российских корпораций, уход многих иностранных корпораций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Официальный запрет на инвестиции в новые предприятия, уход многих иностранных корпораций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/>
                </a:tc>
                <a:extLst>
                  <a:ext uri="{0D108BD9-81ED-4DB2-BD59-A6C34878D82A}">
                    <a16:rowId xmlns:a16="http://schemas.microsoft.com/office/drawing/2014/main" val="4253199289"/>
                  </a:ext>
                </a:extLst>
              </a:tr>
              <a:tr h="900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Официальный запрет на импорт высокотехнологичных товаров и товаров роскоши, неформальный уход значительного количества корпораций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Официальный запрет на импорт высокотехнологичных товаров и товаров двойного назначения; сокращение импорта из-за запрета трансграничных переводов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/>
                </a:tc>
                <a:extLst>
                  <a:ext uri="{0D108BD9-81ED-4DB2-BD59-A6C34878D82A}">
                    <a16:rowId xmlns:a16="http://schemas.microsoft.com/office/drawing/2014/main" val="97366844"/>
                  </a:ext>
                </a:extLst>
              </a:tr>
              <a:tr h="462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Частичные ограничения на экспорт углеводородов (в первую очередь нефти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и нефтепродуктов)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Нефтяное эмбарго, частичные ограничения на экспорт промышленной продукции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/>
                </a:tc>
                <a:extLst>
                  <a:ext uri="{0D108BD9-81ED-4DB2-BD59-A6C34878D82A}">
                    <a16:rowId xmlns:a16="http://schemas.microsoft.com/office/drawing/2014/main" val="1088097467"/>
                  </a:ext>
                </a:extLst>
              </a:tr>
              <a:tr h="243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Авиационные ограничения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Авиационные ограничения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/>
                </a:tc>
                <a:extLst>
                  <a:ext uri="{0D108BD9-81ED-4DB2-BD59-A6C34878D82A}">
                    <a16:rowId xmlns:a16="http://schemas.microsoft.com/office/drawing/2014/main" val="4238042547"/>
                  </a:ext>
                </a:extLst>
              </a:tr>
              <a:tr h="243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Отключение основных банков от SWIFT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Полное отключение банков от SWIFT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30" marR="63230" marT="0" marB="0"/>
                </a:tc>
                <a:extLst>
                  <a:ext uri="{0D108BD9-81ED-4DB2-BD59-A6C34878D82A}">
                    <a16:rowId xmlns:a16="http://schemas.microsoft.com/office/drawing/2014/main" val="1939515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41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087"/>
            <a:ext cx="9937750" cy="766330"/>
          </a:xfrm>
        </p:spPr>
        <p:txBody>
          <a:bodyPr>
            <a:normAutofit/>
          </a:bodyPr>
          <a:lstStyle/>
          <a:p>
            <a:r>
              <a:rPr lang="ru-RU" sz="2800" dirty="0"/>
              <a:t>Ключевые прогнозы международных организаций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A65DE04-ACEC-4CEA-A7AE-A34821A5E0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479" y="1201687"/>
          <a:ext cx="4011662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200">
                  <a:extLst>
                    <a:ext uri="{9D8B030D-6E8A-4147-A177-3AD203B41FA5}">
                      <a16:colId xmlns:a16="http://schemas.microsoft.com/office/drawing/2014/main" val="4003476289"/>
                    </a:ext>
                  </a:extLst>
                </a:gridCol>
                <a:gridCol w="670904">
                  <a:extLst>
                    <a:ext uri="{9D8B030D-6E8A-4147-A177-3AD203B41FA5}">
                      <a16:colId xmlns:a16="http://schemas.microsoft.com/office/drawing/2014/main" val="3629998990"/>
                    </a:ext>
                  </a:extLst>
                </a:gridCol>
                <a:gridCol w="587253">
                  <a:extLst>
                    <a:ext uri="{9D8B030D-6E8A-4147-A177-3AD203B41FA5}">
                      <a16:colId xmlns:a16="http://schemas.microsoft.com/office/drawing/2014/main" val="3509878789"/>
                    </a:ext>
                  </a:extLst>
                </a:gridCol>
                <a:gridCol w="730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55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22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660591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IMF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919610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WB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303706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OECD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767241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8ACF43A-F597-65A6-0786-2480C6CE9D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477" y="2849910"/>
          <a:ext cx="4011662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200">
                  <a:extLst>
                    <a:ext uri="{9D8B030D-6E8A-4147-A177-3AD203B41FA5}">
                      <a16:colId xmlns:a16="http://schemas.microsoft.com/office/drawing/2014/main" val="4003476289"/>
                    </a:ext>
                  </a:extLst>
                </a:gridCol>
                <a:gridCol w="670904">
                  <a:extLst>
                    <a:ext uri="{9D8B030D-6E8A-4147-A177-3AD203B41FA5}">
                      <a16:colId xmlns:a16="http://schemas.microsoft.com/office/drawing/2014/main" val="3629998990"/>
                    </a:ext>
                  </a:extLst>
                </a:gridCol>
                <a:gridCol w="587253">
                  <a:extLst>
                    <a:ext uri="{9D8B030D-6E8A-4147-A177-3AD203B41FA5}">
                      <a16:colId xmlns:a16="http://schemas.microsoft.com/office/drawing/2014/main" val="3509878789"/>
                    </a:ext>
                  </a:extLst>
                </a:gridCol>
                <a:gridCol w="730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55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22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660591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IMF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919610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WB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303706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OECD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767241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808159A-89BE-8BBC-03A4-4F2AD595EC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477" y="4480620"/>
          <a:ext cx="4011663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200">
                  <a:extLst>
                    <a:ext uri="{9D8B030D-6E8A-4147-A177-3AD203B41FA5}">
                      <a16:colId xmlns:a16="http://schemas.microsoft.com/office/drawing/2014/main" val="4003476289"/>
                    </a:ext>
                  </a:extLst>
                </a:gridCol>
                <a:gridCol w="670904">
                  <a:extLst>
                    <a:ext uri="{9D8B030D-6E8A-4147-A177-3AD203B41FA5}">
                      <a16:colId xmlns:a16="http://schemas.microsoft.com/office/drawing/2014/main" val="3629998990"/>
                    </a:ext>
                  </a:extLst>
                </a:gridCol>
                <a:gridCol w="587253">
                  <a:extLst>
                    <a:ext uri="{9D8B030D-6E8A-4147-A177-3AD203B41FA5}">
                      <a16:colId xmlns:a16="http://schemas.microsoft.com/office/drawing/2014/main" val="3509878789"/>
                    </a:ext>
                  </a:extLst>
                </a:gridCol>
                <a:gridCol w="730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55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США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22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660591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IMF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919610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WB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303706"/>
                  </a:ext>
                </a:extLst>
              </a:tr>
              <a:tr h="14014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OECD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767241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843DD70-46D0-B51F-5EC6-EE86B45557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9917" y="1219200"/>
          <a:ext cx="4011662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200">
                  <a:extLst>
                    <a:ext uri="{9D8B030D-6E8A-4147-A177-3AD203B41FA5}">
                      <a16:colId xmlns:a16="http://schemas.microsoft.com/office/drawing/2014/main" val="4003476289"/>
                    </a:ext>
                  </a:extLst>
                </a:gridCol>
                <a:gridCol w="670904">
                  <a:extLst>
                    <a:ext uri="{9D8B030D-6E8A-4147-A177-3AD203B41FA5}">
                      <a16:colId xmlns:a16="http://schemas.microsoft.com/office/drawing/2014/main" val="3629998990"/>
                    </a:ext>
                  </a:extLst>
                </a:gridCol>
                <a:gridCol w="587253">
                  <a:extLst>
                    <a:ext uri="{9D8B030D-6E8A-4147-A177-3AD203B41FA5}">
                      <a16:colId xmlns:a16="http://schemas.microsoft.com/office/drawing/2014/main" val="3509878789"/>
                    </a:ext>
                  </a:extLst>
                </a:gridCol>
                <a:gridCol w="730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55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Китай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22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660591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IMF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919610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WB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303706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OECD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767241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8390C943-5B53-F2F0-ECCA-A9359112FD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9917" y="2849910"/>
          <a:ext cx="4011663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200">
                  <a:extLst>
                    <a:ext uri="{9D8B030D-6E8A-4147-A177-3AD203B41FA5}">
                      <a16:colId xmlns:a16="http://schemas.microsoft.com/office/drawing/2014/main" val="4003476289"/>
                    </a:ext>
                  </a:extLst>
                </a:gridCol>
                <a:gridCol w="670904">
                  <a:extLst>
                    <a:ext uri="{9D8B030D-6E8A-4147-A177-3AD203B41FA5}">
                      <a16:colId xmlns:a16="http://schemas.microsoft.com/office/drawing/2014/main" val="3629998990"/>
                    </a:ext>
                  </a:extLst>
                </a:gridCol>
                <a:gridCol w="587253">
                  <a:extLst>
                    <a:ext uri="{9D8B030D-6E8A-4147-A177-3AD203B41FA5}">
                      <a16:colId xmlns:a16="http://schemas.microsoft.com/office/drawing/2014/main" val="3509878789"/>
                    </a:ext>
                  </a:extLst>
                </a:gridCol>
                <a:gridCol w="730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55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20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22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660591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IMF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919610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WB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303706"/>
                  </a:ext>
                </a:extLst>
              </a:tr>
              <a:tr h="314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OECD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767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0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274666"/>
            <a:ext cx="8903362" cy="561975"/>
          </a:xfrm>
        </p:spPr>
        <p:txBody>
          <a:bodyPr>
            <a:normAutofit fontScale="90000"/>
          </a:bodyPr>
          <a:lstStyle/>
          <a:p>
            <a:r>
              <a:rPr lang="ru-RU" altLang="ru-RU" sz="1600" dirty="0"/>
              <a:t>Производственная зависимость российской промышленности от импорта – общая панорама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2644" y="817563"/>
            <a:ext cx="9126935" cy="54737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300" dirty="0">
                <a:solidFill>
                  <a:srgbClr val="C00000"/>
                </a:solidFill>
              </a:rPr>
              <a:t>Динамика производственной зависимости от импорта: </a:t>
            </a:r>
            <a:endParaRPr lang="ru-RU" sz="1200" dirty="0"/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altLang="ru-RU" sz="1200" dirty="0"/>
              <a:t>старт с устойчивого уровня 8,9% в 2005 – 2006 гг.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altLang="ru-RU" sz="1200" dirty="0"/>
              <a:t>подъем до 11,5±0,3% на период роста на разогретом спросе и острой фазы кризиса (2007 – 2009 гг.)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altLang="ru-RU" sz="1200" dirty="0"/>
              <a:t>рост за период коррекционного роста экономики, укрепления и стабильности рубля в 2010 – 2012 гг.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altLang="ru-RU" sz="1200" dirty="0"/>
              <a:t>колебания около уровня 15,6±0,3% в 2012 – 2014 г. при вхождении в фазу торможения роста экономики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altLang="ru-RU" sz="1200" dirty="0"/>
              <a:t>снижение в 2015 – 2017 гг. вследствие санкционной войны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altLang="ru-RU" sz="1200" dirty="0"/>
              <a:t>восстановительный рост доли импорта на волне ослабления рубля (2018-2020 гг.) </a:t>
            </a:r>
          </a:p>
          <a:p>
            <a:pPr marL="0" indent="0">
              <a:buNone/>
              <a:defRPr/>
            </a:pPr>
            <a:endParaRPr lang="ru-RU" altLang="ru-RU" sz="1200" dirty="0"/>
          </a:p>
        </p:txBody>
      </p:sp>
      <p:sp>
        <p:nvSpPr>
          <p:cNvPr id="10244" name="Номер слайда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fld id="{591B92FE-8877-4AC0-969C-E28D12550DA5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E47EC68-ED2E-9991-0248-F7D8C28DB8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644815"/>
              </p:ext>
            </p:extLst>
          </p:nvPr>
        </p:nvGraphicFramePr>
        <p:xfrm>
          <a:off x="1015820" y="2520577"/>
          <a:ext cx="10337980" cy="406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588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274662"/>
            <a:ext cx="8903362" cy="561975"/>
          </a:xfrm>
        </p:spPr>
        <p:txBody>
          <a:bodyPr>
            <a:normAutofit fontScale="90000"/>
          </a:bodyPr>
          <a:lstStyle/>
          <a:p>
            <a:r>
              <a:rPr lang="ru-RU" altLang="ru-RU" sz="1600" dirty="0"/>
              <a:t>Производство машин и оборудования: </a:t>
            </a:r>
            <a:br>
              <a:rPr lang="ru-RU" altLang="ru-RU" sz="1600" dirty="0"/>
            </a:br>
            <a:r>
              <a:rPr lang="ru-RU" altLang="ru-RU" sz="1600" dirty="0"/>
              <a:t>Высокая производственная зависимость от импорта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229" y="908050"/>
            <a:ext cx="9206044" cy="5473700"/>
          </a:xfrm>
        </p:spPr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ru-RU" altLang="ru-RU" sz="1300" dirty="0">
                <a:solidFill>
                  <a:srgbClr val="C00000"/>
                </a:solidFill>
              </a:rPr>
              <a:t>Высокая зависимость от импорта - </a:t>
            </a:r>
            <a:r>
              <a:rPr lang="ru-RU" altLang="ru-RU" sz="1300" dirty="0"/>
              <a:t>Производство </a:t>
            </a:r>
            <a:r>
              <a:rPr lang="ru-RU" sz="1300" dirty="0"/>
              <a:t>машин и оборудования для сельского и лесного хозяйства</a:t>
            </a:r>
            <a:endParaRPr lang="ru-RU" altLang="ru-RU" sz="13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1200" dirty="0"/>
              <a:t>семикратный рост за  2006 – 2012 гг. с 8,6% до 61,6%, в 2013 г. коррекция до 59%, в 2014 г. снижение до 53,0%</a:t>
            </a:r>
            <a:br>
              <a:rPr lang="ru-RU" sz="1200" dirty="0"/>
            </a:br>
            <a:r>
              <a:rPr lang="ru-RU" sz="1200" dirty="0"/>
              <a:t>2014 г. – не только фактор курса, но и прекращение торговых отношений с Украиной как крупным поставщиком, что вылилось в</a:t>
            </a:r>
            <a:br>
              <a:rPr lang="ru-RU" sz="1200" dirty="0"/>
            </a:br>
            <a:r>
              <a:rPr lang="ru-RU" sz="1200" dirty="0"/>
              <a:t>дальнейшее понижение его производственной зависимости от импорта в 2015-2021 гг. </a:t>
            </a:r>
            <a:br>
              <a:rPr lang="ru-RU" sz="1200" dirty="0"/>
            </a:br>
            <a:r>
              <a:rPr lang="ru-RU" sz="1200" dirty="0"/>
              <a:t>и новый уровень (порядка 37%) более точно отражает технологически необходимую зависимость от импортных поставок.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ru-RU" sz="1300" dirty="0">
                <a:solidFill>
                  <a:srgbClr val="C00000"/>
                </a:solidFill>
              </a:rPr>
              <a:t>Высокая зависимость от импорта</a:t>
            </a:r>
            <a:r>
              <a:rPr lang="ru-RU" sz="1300" dirty="0"/>
              <a:t> – Производство бытовых электроприборов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200" dirty="0"/>
              <a:t>рост зависимости от импорта (2006 - 2013 гг.). Активный рост выпуска и успешная конкуренция с импортными аналогами привели к снижению зависимости от импорта до 46% в 2021 году</a:t>
            </a:r>
          </a:p>
          <a:p>
            <a:pPr marL="0" indent="0">
              <a:spcBef>
                <a:spcPts val="600"/>
              </a:spcBef>
              <a:buNone/>
            </a:pPr>
            <a:endParaRPr lang="ru-RU" altLang="ru-RU" sz="1200" dirty="0">
              <a:solidFill>
                <a:srgbClr val="C0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altLang="ru-RU" sz="1200" dirty="0">
                <a:solidFill>
                  <a:srgbClr val="C00000"/>
                </a:solidFill>
              </a:rPr>
              <a:t>Производство легковых автомобилей </a:t>
            </a:r>
            <a:r>
              <a:rPr lang="ru-RU" altLang="ru-RU" sz="1200" dirty="0"/>
              <a:t>–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altLang="ru-RU" sz="1200" dirty="0"/>
              <a:t>крайне высокая зависимость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altLang="ru-RU" sz="1200" dirty="0"/>
              <a:t>производства от импорта </a:t>
            </a:r>
            <a:br>
              <a:rPr lang="ru-RU" altLang="ru-RU" sz="1200" dirty="0"/>
            </a:br>
            <a:endParaRPr lang="ru-RU" altLang="ru-RU" sz="1200" dirty="0"/>
          </a:p>
          <a:p>
            <a:pPr marL="0" indent="0">
              <a:spcBef>
                <a:spcPts val="600"/>
              </a:spcBef>
              <a:buNone/>
            </a:pPr>
            <a:r>
              <a:rPr lang="ru-RU" altLang="ru-RU" sz="1200" dirty="0">
                <a:solidFill>
                  <a:srgbClr val="C00000"/>
                </a:solidFill>
              </a:rPr>
              <a:t>Производство грузовых автомобилей</a:t>
            </a:r>
            <a:r>
              <a:rPr lang="ru-RU" altLang="ru-RU" sz="1200" dirty="0"/>
              <a:t> –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altLang="ru-RU" sz="1200" dirty="0"/>
              <a:t>рост зависимости производства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altLang="ru-RU" sz="1200" dirty="0"/>
              <a:t>от импорта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altLang="ru-RU" sz="1200" dirty="0"/>
              <a:t>Производственная зависимость от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altLang="ru-RU" sz="1200" dirty="0"/>
              <a:t>импорта за 15 лет увеличилась в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altLang="ru-RU" sz="1200" dirty="0"/>
              <a:t>Большинстве рассматриваемых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altLang="ru-RU" sz="1200" dirty="0"/>
              <a:t>отраслей</a:t>
            </a:r>
            <a:br>
              <a:rPr lang="ru-RU" altLang="ru-RU" sz="1200" dirty="0"/>
            </a:br>
            <a:endParaRPr lang="ru-RU" altLang="ru-RU" sz="1200" dirty="0"/>
          </a:p>
        </p:txBody>
      </p:sp>
      <p:sp>
        <p:nvSpPr>
          <p:cNvPr id="22532" name="Номер слайда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fld id="{5F2BD111-9760-46A2-BF78-728B5278B2B6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EA92D5D-C8B7-2FC8-0B70-7182EF671C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613502"/>
              </p:ext>
            </p:extLst>
          </p:nvPr>
        </p:nvGraphicFramePr>
        <p:xfrm>
          <a:off x="4367488" y="2655417"/>
          <a:ext cx="7432675" cy="412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690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84" y="-162355"/>
            <a:ext cx="9937750" cy="766330"/>
          </a:xfrm>
        </p:spPr>
        <p:txBody>
          <a:bodyPr>
            <a:normAutofit/>
          </a:bodyPr>
          <a:lstStyle/>
          <a:p>
            <a:r>
              <a:rPr lang="ru-RU" sz="2800" dirty="0"/>
              <a:t>Оценка текущей ситуации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A65DE04-ACEC-4CEA-A7AE-A34821A5E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080562"/>
              </p:ext>
            </p:extLst>
          </p:nvPr>
        </p:nvGraphicFramePr>
        <p:xfrm>
          <a:off x="550637" y="330576"/>
          <a:ext cx="10927259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8829">
                  <a:extLst>
                    <a:ext uri="{9D8B030D-6E8A-4147-A177-3AD203B41FA5}">
                      <a16:colId xmlns:a16="http://schemas.microsoft.com/office/drawing/2014/main" val="4003476289"/>
                    </a:ext>
                  </a:extLst>
                </a:gridCol>
                <a:gridCol w="1135122">
                  <a:extLst>
                    <a:ext uri="{9D8B030D-6E8A-4147-A177-3AD203B41FA5}">
                      <a16:colId xmlns:a16="http://schemas.microsoft.com/office/drawing/2014/main" val="3629998990"/>
                    </a:ext>
                  </a:extLst>
                </a:gridCol>
                <a:gridCol w="993590">
                  <a:extLst>
                    <a:ext uri="{9D8B030D-6E8A-4147-A177-3AD203B41FA5}">
                      <a16:colId xmlns:a16="http://schemas.microsoft.com/office/drawing/2014/main" val="3509878789"/>
                    </a:ext>
                  </a:extLst>
                </a:gridCol>
                <a:gridCol w="123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093">
                  <a:extLst>
                    <a:ext uri="{9D8B030D-6E8A-4147-A177-3AD203B41FA5}">
                      <a16:colId xmlns:a16="http://schemas.microsoft.com/office/drawing/2014/main" val="4289647042"/>
                    </a:ext>
                  </a:extLst>
                </a:gridCol>
              </a:tblGrid>
              <a:tr h="3387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Показатель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2020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660591"/>
                  </a:ext>
                </a:extLst>
              </a:tr>
              <a:tr h="33878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Прирост реального ВВП, %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919610"/>
                  </a:ext>
                </a:extLst>
              </a:tr>
              <a:tr h="33878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Индекс потребительских цен, %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11,94*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303706"/>
                  </a:ext>
                </a:extLst>
              </a:tr>
              <a:tr h="33878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Динамика инвестиций в основной капитал, %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5,9**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767241"/>
                  </a:ext>
                </a:extLst>
              </a:tr>
              <a:tr h="33878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Изменение реальных располагаемых доходов населения, %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41547"/>
                  </a:ext>
                </a:extLst>
              </a:tr>
              <a:tr h="33878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Изменение розничного товарооборота, %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7410836"/>
                  </a:ext>
                </a:extLst>
              </a:tr>
              <a:tr h="33878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Уровень безработицы (по МОТ), % ЭАН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87293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A74208-A1BB-4757-B3C2-5C99380331FC}"/>
              </a:ext>
            </a:extLst>
          </p:cNvPr>
          <p:cNvSpPr txBox="1"/>
          <p:nvPr/>
        </p:nvSpPr>
        <p:spPr>
          <a:xfrm>
            <a:off x="371092" y="6348963"/>
            <a:ext cx="11090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cs typeface="Times New Roman" panose="02020603050405020304" pitchFamily="18" charset="0"/>
              </a:rPr>
              <a:t>* декабрь 2022 г. к декабрю 2021 г.</a:t>
            </a:r>
          </a:p>
          <a:p>
            <a:r>
              <a:rPr lang="ru-RU" sz="1200" i="1" dirty="0">
                <a:cs typeface="Times New Roman" panose="02020603050405020304" pitchFamily="18" charset="0"/>
              </a:rPr>
              <a:t>** январь-сентябрь 2022 г. к январю-сентябрю 2021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BE74C-AA56-4D87-9EC3-50671EB32489}"/>
              </a:ext>
            </a:extLst>
          </p:cNvPr>
          <p:cNvSpPr txBox="1"/>
          <p:nvPr/>
        </p:nvSpPr>
        <p:spPr>
          <a:xfrm>
            <a:off x="207627" y="3473626"/>
            <a:ext cx="1161328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cs typeface="Times New Roman" panose="02020603050405020304" pitchFamily="18" charset="0"/>
              </a:rPr>
              <a:t>В 2022 году Росстатом зафиксирован спад ВВП на 2,1%, что связано со спадом по итогам второго квартала на 4% и столько же в 3 квартале (в 1 квартале рост на 3,5%).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cs typeface="Times New Roman" panose="02020603050405020304" pitchFamily="18" charset="0"/>
              </a:rPr>
              <a:t>Инфляция с начала года ускорилась за счет высоких темпов, зафиксированных в марте 2022 года. Тем не менее, данные о месячной  инфляции в летние месяцы свидетельствуют о дефляции, связанной с падением спроса и доходов населения. Осенью инфляция незначительно ускорилась. Дополнительный вклад в инфляцию даст индексация тарифов естественных монополий (с 1 декабря 2022 года).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cs typeface="Times New Roman" panose="02020603050405020304" pitchFamily="18" charset="0"/>
              </a:rPr>
              <a:t>Реальные располагаемые доходы населения демонстрируют снижение по итогам 2022 года. Перспективы дальнейшего спада РРДДН в среднесрочной перспективе выглядят реалистичными вследствие высокой инфляции и растущих обязательных платежей по кредитам, а также некоторого увеличения налоговой нагрузки.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cs typeface="Times New Roman" panose="02020603050405020304" pitchFamily="18" charset="0"/>
              </a:rPr>
              <a:t>Розничный товарооборот снизился в 2022 году на 6,7%, что связано в первую очередь с сократившимся спросом. Вместе с падением доходов населения и высокими ставками по кредитам ожидается дальнейшее замедление оборота розничной торговли.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cs typeface="Times New Roman" panose="02020603050405020304" pitchFamily="18" charset="0"/>
              </a:rPr>
              <a:t>Росстат фиксирует снижение уровня безработицы по итогам 2022 года до 3,9%, </a:t>
            </a:r>
            <a:r>
              <a:rPr lang="en-US" sz="1400" dirty="0">
                <a:cs typeface="Times New Roman" panose="02020603050405020304" pitchFamily="18" charset="0"/>
              </a:rPr>
              <a:t>HH.ru </a:t>
            </a:r>
            <a:r>
              <a:rPr lang="ru-RU" sz="1400" dirty="0">
                <a:cs typeface="Times New Roman" panose="02020603050405020304" pitchFamily="18" charset="0"/>
              </a:rPr>
              <a:t>отмечает неизменное число вакансий (0%) и снижение числа резюме (-7%)</a:t>
            </a:r>
            <a:r>
              <a:rPr lang="en-US" sz="1400" dirty="0">
                <a:cs typeface="Times New Roman" panose="02020603050405020304" pitchFamily="18" charset="0"/>
              </a:rPr>
              <a:t> </a:t>
            </a:r>
            <a:r>
              <a:rPr lang="ru-RU" sz="1400" dirty="0">
                <a:cs typeface="Times New Roman" panose="02020603050405020304" pitchFamily="18" charset="0"/>
              </a:rPr>
              <a:t>в январе 2023г., а соотношение количества активных резюме к вакансиям составило 4,</a:t>
            </a:r>
            <a:r>
              <a:rPr lang="en-US" sz="1400" dirty="0">
                <a:cs typeface="Times New Roman" panose="02020603050405020304" pitchFamily="18" charset="0"/>
              </a:rPr>
              <a:t>4</a:t>
            </a:r>
            <a:r>
              <a:rPr lang="ru-RU" sz="1400" dirty="0">
                <a:cs typeface="Times New Roman" panose="02020603050405020304" pitchFamily="18" charset="0"/>
              </a:rPr>
              <a:t> по итогам января, хотя в январе и феврале 2022 года составляло 3,8.</a:t>
            </a:r>
            <a:endParaRPr lang="en-US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087"/>
            <a:ext cx="9937750" cy="766330"/>
          </a:xfrm>
        </p:spPr>
        <p:txBody>
          <a:bodyPr>
            <a:normAutofit/>
          </a:bodyPr>
          <a:lstStyle/>
          <a:p>
            <a:r>
              <a:rPr lang="ru-RU" sz="2800" dirty="0"/>
              <a:t>предпосылки экономического прогноза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1410CC8-B5D8-4B9F-B3B4-FB2EA3C9DB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3520" y="682989"/>
          <a:ext cx="1176496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910">
                  <a:extLst>
                    <a:ext uri="{9D8B030D-6E8A-4147-A177-3AD203B41FA5}">
                      <a16:colId xmlns:a16="http://schemas.microsoft.com/office/drawing/2014/main" val="754110511"/>
                    </a:ext>
                  </a:extLst>
                </a:gridCol>
                <a:gridCol w="9375050">
                  <a:extLst>
                    <a:ext uri="{9D8B030D-6E8A-4147-A177-3AD203B41FA5}">
                      <a16:colId xmlns:a16="http://schemas.microsoft.com/office/drawing/2014/main" val="28019176"/>
                    </a:ext>
                  </a:extLst>
                </a:gridCol>
              </a:tblGrid>
              <a:tr h="319933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Возможный сценарий развития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37062"/>
                  </a:ext>
                </a:extLst>
              </a:tr>
              <a:tr h="933139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Мировая экономика и карантинные меры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Ожидается, что мировая экономика будет расти в 2023 году, хотя по-прежнему на ее динамику может оказывать влияние коронавирус, а также военные действия в Европе. Кроме того, повышенная инфляция в большинстве развивающихся стран и в некоторых развитых странах может негативно сказываться на росте в 2023 году.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96657"/>
                  </a:ext>
                </a:extLst>
              </a:tr>
              <a:tr h="933139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Санкции против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февраля 2022 года против России вводятся беспрецедентные по числу и масштабу влияния санкции. Ожидается, что санкционное давление будет только нарастать с продолжением боевых действий и вряд ли будет снижено даже при условии приостановления столкновений. Санкции надолго становятся определяющим фактором динамики экономики России.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67864"/>
                  </a:ext>
                </a:extLst>
              </a:tr>
              <a:tr h="933139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Цена на нефть 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Urals</a:t>
                      </a:r>
                      <a:endParaRPr lang="ru-RU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краткосрочной перспективе цены на нефть поддерживаются на высоком уровне масштабным военным и экономическим конфликтом с Россией. ОПЕК+ в октябре 2022 года достигло соглашения о сокращении добычи на 2 млн </a:t>
                      </a:r>
                      <a:r>
                        <a:rPr lang="ru-RU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барр</a:t>
                      </a:r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в сутки. Продажа российской нефти осуществляется с существенным дисконтом. Объем добычи нефти в России вследствие санкций может упасть уже в 1 квартале 2023 года на 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</a:t>
                      </a:r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832907"/>
                  </a:ext>
                </a:extLst>
              </a:tr>
              <a:tr h="71985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Инфляция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Высокая инфляция, зафиксированная по итогам 2022 года, стала результатом весеннего шока, однако в конце года из-за падения спроса инфляция замедлилась. При этом не совсем ясной остается перспектива ее ускорения в 2023 году, риски достаточно высокие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510049"/>
                  </a:ext>
                </a:extLst>
              </a:tr>
              <a:tr h="71985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Инвестиции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Нанесен существенный урон для инвестиционного климата. Основным источником для инвестиций становится государство и госкорпорации.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Ожидается заметное снижение в инвестиционной активности, пик спада придётся на 2023 год, когда придётся сокращать государственные инвестиции.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52045"/>
                  </a:ext>
                </a:extLst>
              </a:tr>
              <a:tr h="71985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Демографическая ситуация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ближайшие годы сохранится тренд на снижение общей численности населения и численности экономические активного населения как результат боевых действий, усилившегося оттока населения в трудоспособном возрасте и вследствие пандемии коронавируса.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167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91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4964C8-35C1-41B8-B43C-204D972F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8E428E-73ED-4D0D-93FA-F69DA991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61E3C88-46B7-4A82-98B8-1462CCD8DB9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4776" y="1909440"/>
          <a:ext cx="10776576" cy="4240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1817">
                  <a:extLst>
                    <a:ext uri="{9D8B030D-6E8A-4147-A177-3AD203B41FA5}">
                      <a16:colId xmlns:a16="http://schemas.microsoft.com/office/drawing/2014/main" val="3573287464"/>
                    </a:ext>
                  </a:extLst>
                </a:gridCol>
                <a:gridCol w="1098188">
                  <a:extLst>
                    <a:ext uri="{9D8B030D-6E8A-4147-A177-3AD203B41FA5}">
                      <a16:colId xmlns:a16="http://schemas.microsoft.com/office/drawing/2014/main" val="241374086"/>
                    </a:ext>
                  </a:extLst>
                </a:gridCol>
                <a:gridCol w="1137227">
                  <a:extLst>
                    <a:ext uri="{9D8B030D-6E8A-4147-A177-3AD203B41FA5}">
                      <a16:colId xmlns:a16="http://schemas.microsoft.com/office/drawing/2014/main" val="3059355225"/>
                    </a:ext>
                  </a:extLst>
                </a:gridCol>
                <a:gridCol w="1127478">
                  <a:extLst>
                    <a:ext uri="{9D8B030D-6E8A-4147-A177-3AD203B41FA5}">
                      <a16:colId xmlns:a16="http://schemas.microsoft.com/office/drawing/2014/main" val="652480125"/>
                    </a:ext>
                  </a:extLst>
                </a:gridCol>
                <a:gridCol w="1127478">
                  <a:extLst>
                    <a:ext uri="{9D8B030D-6E8A-4147-A177-3AD203B41FA5}">
                      <a16:colId xmlns:a16="http://schemas.microsoft.com/office/drawing/2014/main" val="2702287754"/>
                    </a:ext>
                  </a:extLst>
                </a:gridCol>
                <a:gridCol w="1462194">
                  <a:extLst>
                    <a:ext uri="{9D8B030D-6E8A-4147-A177-3AD203B41FA5}">
                      <a16:colId xmlns:a16="http://schemas.microsoft.com/office/drawing/2014/main" val="2773798429"/>
                    </a:ext>
                  </a:extLst>
                </a:gridCol>
                <a:gridCol w="14621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5764">
                <a:tc>
                  <a:txBody>
                    <a:bodyPr/>
                    <a:lstStyle/>
                    <a:p>
                      <a:pPr algn="l" fontAlgn="ctr"/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258426"/>
                  </a:ext>
                </a:extLst>
              </a:tr>
              <a:tr h="605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Нефть Юралс* ($ за баррель)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41,4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69,1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76,1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70-40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60-50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60-60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75124"/>
                  </a:ext>
                </a:extLst>
              </a:tr>
              <a:tr h="60576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Экспорт товаров, млрд долл. США</a:t>
                      </a:r>
                    </a:p>
                  </a:txBody>
                  <a:tcPr marL="365760" marR="7620" marT="762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</a:t>
                      </a:r>
                    </a:p>
                  </a:txBody>
                  <a:tcPr marL="7620" marR="7620" marT="762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</a:t>
                      </a:r>
                    </a:p>
                  </a:txBody>
                  <a:tcPr marL="7620" marR="7620" marT="762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</a:t>
                      </a:r>
                    </a:p>
                  </a:txBody>
                  <a:tcPr marL="7620" marR="7620" marT="762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394-473</a:t>
                      </a:r>
                    </a:p>
                  </a:txBody>
                  <a:tcPr marL="7620" marR="7620" marT="762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432-465</a:t>
                      </a:r>
                    </a:p>
                  </a:txBody>
                  <a:tcPr marL="7620" marR="7620" marT="762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453-455</a:t>
                      </a:r>
                    </a:p>
                  </a:txBody>
                  <a:tcPr marL="7620" marR="7620" marT="762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265154"/>
                  </a:ext>
                </a:extLst>
              </a:tr>
              <a:tr h="60576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Импорт товаров, млрд долл. США</a:t>
                      </a:r>
                    </a:p>
                  </a:txBody>
                  <a:tcPr marL="365760" marR="7620" marT="762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7620" marR="7620" marT="762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</a:t>
                      </a:r>
                    </a:p>
                  </a:txBody>
                  <a:tcPr marL="7620" marR="7620" marT="762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7620" marR="7620" marT="762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250-263</a:t>
                      </a:r>
                    </a:p>
                  </a:txBody>
                  <a:tcPr marL="7620" marR="7620" marT="762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271-286</a:t>
                      </a:r>
                    </a:p>
                  </a:txBody>
                  <a:tcPr marL="7620" marR="7620" marT="762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293-305</a:t>
                      </a:r>
                    </a:p>
                  </a:txBody>
                  <a:tcPr marL="7620" marR="7620" marT="762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225697"/>
                  </a:ext>
                </a:extLst>
              </a:tr>
              <a:tr h="605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Курс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USD/RUB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75,8-80,4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73,5-77,9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72,6-74,2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7621892"/>
                  </a:ext>
                </a:extLst>
              </a:tr>
              <a:tr h="605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ИПЦ, % за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8194346"/>
                  </a:ext>
                </a:extLst>
              </a:tr>
              <a:tr h="605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Ключевая ставка ЦБ РФ, % годовых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4,25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6,5-8,5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6,0-7,0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5,0-6,0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05172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EB2953-E2A0-4502-9F6F-EF68F60AF475}"/>
              </a:ext>
            </a:extLst>
          </p:cNvPr>
          <p:cNvSpPr/>
          <p:nvPr/>
        </p:nvSpPr>
        <p:spPr>
          <a:xfrm>
            <a:off x="809624" y="561716"/>
            <a:ext cx="10125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solidFill>
                  <a:srgbClr val="0063A4"/>
                </a:solidFill>
              </a:rPr>
              <a:t>прогноз основных показателей социально-экономического развития РФ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EBF2C-3AF7-49B0-B046-B4EC5806B84A}"/>
              </a:ext>
            </a:extLst>
          </p:cNvPr>
          <p:cNvSpPr txBox="1"/>
          <p:nvPr/>
        </p:nvSpPr>
        <p:spPr>
          <a:xfrm>
            <a:off x="809624" y="6218918"/>
            <a:ext cx="6100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u="none" strike="noStrike" dirty="0">
                <a:effectLst/>
                <a:latin typeface="+mn-lt"/>
              </a:rPr>
              <a:t>*цена с учетом дисконта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404875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4964C8-35C1-41B8-B43C-204D972F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8E428E-73ED-4D0D-93FA-F69DA991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9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EB2953-E2A0-4502-9F6F-EF68F60AF475}"/>
              </a:ext>
            </a:extLst>
          </p:cNvPr>
          <p:cNvSpPr/>
          <p:nvPr/>
        </p:nvSpPr>
        <p:spPr>
          <a:xfrm>
            <a:off x="809624" y="430115"/>
            <a:ext cx="10125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solidFill>
                  <a:srgbClr val="0063A4"/>
                </a:solidFill>
              </a:rPr>
              <a:t>прогноз основных показателей социально-экономического развития РФ</a:t>
            </a:r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ADF85F3-1D62-128F-4246-1E849A3289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801" y="1390709"/>
          <a:ext cx="10438697" cy="5252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1956">
                  <a:extLst>
                    <a:ext uri="{9D8B030D-6E8A-4147-A177-3AD203B41FA5}">
                      <a16:colId xmlns:a16="http://schemas.microsoft.com/office/drawing/2014/main" val="1261383835"/>
                    </a:ext>
                  </a:extLst>
                </a:gridCol>
                <a:gridCol w="792322">
                  <a:extLst>
                    <a:ext uri="{9D8B030D-6E8A-4147-A177-3AD203B41FA5}">
                      <a16:colId xmlns:a16="http://schemas.microsoft.com/office/drawing/2014/main" val="446536825"/>
                    </a:ext>
                  </a:extLst>
                </a:gridCol>
                <a:gridCol w="792322">
                  <a:extLst>
                    <a:ext uri="{9D8B030D-6E8A-4147-A177-3AD203B41FA5}">
                      <a16:colId xmlns:a16="http://schemas.microsoft.com/office/drawing/2014/main" val="1440639516"/>
                    </a:ext>
                  </a:extLst>
                </a:gridCol>
                <a:gridCol w="792322">
                  <a:extLst>
                    <a:ext uri="{9D8B030D-6E8A-4147-A177-3AD203B41FA5}">
                      <a16:colId xmlns:a16="http://schemas.microsoft.com/office/drawing/2014/main" val="483069383"/>
                    </a:ext>
                  </a:extLst>
                </a:gridCol>
                <a:gridCol w="508255">
                  <a:extLst>
                    <a:ext uri="{9D8B030D-6E8A-4147-A177-3AD203B41FA5}">
                      <a16:colId xmlns:a16="http://schemas.microsoft.com/office/drawing/2014/main" val="1475498077"/>
                    </a:ext>
                  </a:extLst>
                </a:gridCol>
                <a:gridCol w="792322">
                  <a:extLst>
                    <a:ext uri="{9D8B030D-6E8A-4147-A177-3AD203B41FA5}">
                      <a16:colId xmlns:a16="http://schemas.microsoft.com/office/drawing/2014/main" val="3942533808"/>
                    </a:ext>
                  </a:extLst>
                </a:gridCol>
                <a:gridCol w="792322">
                  <a:extLst>
                    <a:ext uri="{9D8B030D-6E8A-4147-A177-3AD203B41FA5}">
                      <a16:colId xmlns:a16="http://schemas.microsoft.com/office/drawing/2014/main" val="4105113578"/>
                    </a:ext>
                  </a:extLst>
                </a:gridCol>
                <a:gridCol w="792322">
                  <a:extLst>
                    <a:ext uri="{9D8B030D-6E8A-4147-A177-3AD203B41FA5}">
                      <a16:colId xmlns:a16="http://schemas.microsoft.com/office/drawing/2014/main" val="4087447088"/>
                    </a:ext>
                  </a:extLst>
                </a:gridCol>
                <a:gridCol w="792322">
                  <a:extLst>
                    <a:ext uri="{9D8B030D-6E8A-4147-A177-3AD203B41FA5}">
                      <a16:colId xmlns:a16="http://schemas.microsoft.com/office/drawing/2014/main" val="3276454336"/>
                    </a:ext>
                  </a:extLst>
                </a:gridCol>
                <a:gridCol w="676116">
                  <a:extLst>
                    <a:ext uri="{9D8B030D-6E8A-4147-A177-3AD203B41FA5}">
                      <a16:colId xmlns:a16="http://schemas.microsoft.com/office/drawing/2014/main" val="316323864"/>
                    </a:ext>
                  </a:extLst>
                </a:gridCol>
                <a:gridCol w="676116">
                  <a:extLst>
                    <a:ext uri="{9D8B030D-6E8A-4147-A177-3AD203B41FA5}">
                      <a16:colId xmlns:a16="http://schemas.microsoft.com/office/drawing/2014/main" val="91604791"/>
                    </a:ext>
                  </a:extLst>
                </a:gridCol>
              </a:tblGrid>
              <a:tr h="146175">
                <a:tc rowSpan="2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ru-RU" sz="105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794727"/>
                  </a:ext>
                </a:extLst>
              </a:tr>
              <a:tr h="380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Оценка</a:t>
                      </a: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Нижняя граница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Верхняя граница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Нижняя граница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Верхняя граница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Нижняя граница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Верхняя граница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841"/>
                  </a:ext>
                </a:extLst>
              </a:tr>
              <a:tr h="159392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Экспорт углеводородов (без угля), млрд долл США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092910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Экспорт не–углеводородов, млрд долл США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5733667"/>
                  </a:ext>
                </a:extLst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3202587"/>
                  </a:ext>
                </a:extLst>
              </a:tr>
              <a:tr h="152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Торговый товарный баланс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164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92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190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0004750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Экспорт товаров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332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494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9164135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Импорт товаров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304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1579048"/>
                  </a:ext>
                </a:extLst>
              </a:tr>
              <a:tr h="257476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Продовольственные и с/х товары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1607851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Минеральные продукты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5871438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Продукция химической промышленности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55,6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2695648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Кожевенное сырье, пушнина и изделия из них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9986715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Древесина и целлюлозно-бумажные изделия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5177269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Текстиль, текстильные изделия и обувь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410230"/>
                  </a:ext>
                </a:extLst>
              </a:tr>
              <a:tr h="246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Драгоценные камни, драгоценные металлы и изделия из них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077638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Металлы и изделия из них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00546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Машины, оборудование и транспортные средства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117,4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113,6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149,5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8695155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Прочее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4485617"/>
                  </a:ext>
                </a:extLst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9746149"/>
                  </a:ext>
                </a:extLst>
              </a:tr>
              <a:tr h="152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Баланс торговли услугами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-36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-17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-20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5372382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</a:rPr>
                        <a:t>Экспорт услуг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63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47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56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1523411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>
                          <a:effectLst/>
                        </a:rPr>
                        <a:t>Импорт услуг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99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64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76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540348"/>
                  </a:ext>
                </a:extLst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8670469"/>
                  </a:ext>
                </a:extLst>
              </a:tr>
              <a:tr h="152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Баланс оплаты труда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-3,6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648607"/>
                  </a:ext>
                </a:extLst>
              </a:tr>
              <a:tr h="152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Баланс инвестиционных доходов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7933339"/>
                  </a:ext>
                </a:extLst>
              </a:tr>
              <a:tr h="152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Баланс ренты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8624407"/>
                  </a:ext>
                </a:extLst>
              </a:tr>
              <a:tr h="152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Баланс вторичных доходов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-10,2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-5,6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39188"/>
                  </a:ext>
                </a:extLst>
              </a:tr>
              <a:tr h="146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9744147"/>
                  </a:ext>
                </a:extLst>
              </a:tr>
              <a:tr h="166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Счет текущих операций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65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34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5957" marR="5957" marT="5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5082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815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13898</TotalTime>
  <Words>1919</Words>
  <Application>Microsoft Office PowerPoint</Application>
  <PresentationFormat>Широкоэкранный</PresentationFormat>
  <Paragraphs>603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Circe</vt:lpstr>
      <vt:lpstr>Circe Light</vt:lpstr>
      <vt:lpstr>Times New Roman</vt:lpstr>
      <vt:lpstr>Wingdings</vt:lpstr>
      <vt:lpstr>Тема Office</vt:lpstr>
      <vt:lpstr>Прогноз социально-экономического развития россии в 2023-2025 годах</vt:lpstr>
      <vt:lpstr>Презентация PowerPoint</vt:lpstr>
      <vt:lpstr>Ключевые прогнозы международных организаций</vt:lpstr>
      <vt:lpstr>Производственная зависимость российской промышленности от импорта – общая панорама</vt:lpstr>
      <vt:lpstr>Производство машин и оборудования:  Высокая производственная зависимость от импорта</vt:lpstr>
      <vt:lpstr>Оценка текущей ситуации</vt:lpstr>
      <vt:lpstr>предпосылки экономического прогноза</vt:lpstr>
      <vt:lpstr>Презентация PowerPoint</vt:lpstr>
      <vt:lpstr>Презентация PowerPoint</vt:lpstr>
      <vt:lpstr>Сценарный прогноз основных показателей социально-экономического развития РФ</vt:lpstr>
      <vt:lpstr>Презентация PowerPoint</vt:lpstr>
      <vt:lpstr>Спасибо за 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KRV</cp:lastModifiedBy>
  <cp:revision>290</cp:revision>
  <cp:lastPrinted>2023-03-24T09:43:55Z</cp:lastPrinted>
  <dcterms:created xsi:type="dcterms:W3CDTF">2019-03-06T10:40:27Z</dcterms:created>
  <dcterms:modified xsi:type="dcterms:W3CDTF">2023-03-31T17:11:47Z</dcterms:modified>
</cp:coreProperties>
</file>