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1"/>
  </p:notesMasterIdLst>
  <p:sldIdLst>
    <p:sldId id="338" r:id="rId2"/>
    <p:sldId id="703" r:id="rId3"/>
    <p:sldId id="783" r:id="rId4"/>
    <p:sldId id="838" r:id="rId5"/>
    <p:sldId id="839" r:id="rId6"/>
    <p:sldId id="841" r:id="rId7"/>
    <p:sldId id="843" r:id="rId8"/>
    <p:sldId id="775" r:id="rId9"/>
    <p:sldId id="773" r:id="rId10"/>
    <p:sldId id="774" r:id="rId11"/>
    <p:sldId id="722" r:id="rId12"/>
    <p:sldId id="872" r:id="rId13"/>
    <p:sldId id="869" r:id="rId14"/>
    <p:sldId id="883" r:id="rId15"/>
    <p:sldId id="817" r:id="rId16"/>
    <p:sldId id="770" r:id="rId17"/>
    <p:sldId id="771" r:id="rId18"/>
    <p:sldId id="777" r:id="rId19"/>
    <p:sldId id="750" r:id="rId20"/>
    <p:sldId id="780" r:id="rId21"/>
    <p:sldId id="781" r:id="rId22"/>
    <p:sldId id="782" r:id="rId23"/>
    <p:sldId id="787" r:id="rId24"/>
    <p:sldId id="788" r:id="rId25"/>
    <p:sldId id="861" r:id="rId26"/>
    <p:sldId id="874" r:id="rId27"/>
    <p:sldId id="876" r:id="rId28"/>
    <p:sldId id="877" r:id="rId29"/>
    <p:sldId id="332" r:id="rId30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Krotov" initials="AK" lastIdx="4" clrIdx="0">
    <p:extLst>
      <p:ext uri="{19B8F6BF-5375-455C-9EA6-DF929625EA0E}">
        <p15:presenceInfo xmlns:p15="http://schemas.microsoft.com/office/powerpoint/2012/main" userId="95993357063e7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33CC33"/>
    <a:srgbClr val="9148C8"/>
    <a:srgbClr val="1AB861"/>
    <a:srgbClr val="3EB921"/>
    <a:srgbClr val="A9D3F1"/>
    <a:srgbClr val="339933"/>
    <a:srgbClr val="7AB511"/>
    <a:srgbClr val="68E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054" autoAdjust="0"/>
  </p:normalViewPr>
  <p:slideViewPr>
    <p:cSldViewPr>
      <p:cViewPr varScale="1">
        <p:scale>
          <a:sx n="87" d="100"/>
          <a:sy n="87" d="100"/>
        </p:scale>
        <p:origin x="11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7936A-47A2-4402-9C61-EBC2B4801213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BD01-5456-44B5-B10F-AA763C859A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18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421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760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39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64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963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395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908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476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65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44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15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803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657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85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1293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552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19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90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6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431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621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14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BD01-5456-44B5-B10F-AA763C859A9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9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68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hyperlink" Target="https://rb.ru/list/unicorns-from-russia/#wrike" TargetMode="External"/><Relationship Id="rId18" Type="http://schemas.openxmlformats.org/officeDocument/2006/relationships/hyperlink" Target="https://rb.ru/list/unicorns-from-russia/#formlabs" TargetMode="External"/><Relationship Id="rId26" Type="http://schemas.openxmlformats.org/officeDocument/2006/relationships/hyperlink" Target="https://rb.ru/list/unicorns-from-russia/#armis" TargetMode="External"/><Relationship Id="rId3" Type="http://schemas.openxmlformats.org/officeDocument/2006/relationships/hyperlink" Target="https://rb.ru/list/unicorns-from-russia/#revolut" TargetMode="External"/><Relationship Id="rId21" Type="http://schemas.openxmlformats.org/officeDocument/2006/relationships/hyperlink" Target="https://rb.ru/list/unicorns-from-russia/#personio" TargetMode="External"/><Relationship Id="rId34" Type="http://schemas.openxmlformats.org/officeDocument/2006/relationships/hyperlink" Target="https://rb.ru/list/unicorns-from-russia/#trading" TargetMode="External"/><Relationship Id="rId7" Type="http://schemas.openxmlformats.org/officeDocument/2006/relationships/hyperlink" Target="https://rb.ru/list/unicorns-from-russia/#slack" TargetMode="External"/><Relationship Id="rId12" Type="http://schemas.openxmlformats.org/officeDocument/2006/relationships/hyperlink" Target="https://rb.ru/list/unicorns-from-russia/#acronis" TargetMode="External"/><Relationship Id="rId17" Type="http://schemas.openxmlformats.org/officeDocument/2006/relationships/hyperlink" Target="https://rb.ru/list/unicorns-from-russia/#affirm" TargetMode="External"/><Relationship Id="rId25" Type="http://schemas.openxmlformats.org/officeDocument/2006/relationships/hyperlink" Target="https://rb.ru/list/unicorns-from-russia/#xsolla" TargetMode="External"/><Relationship Id="rId33" Type="http://schemas.openxmlformats.org/officeDocument/2006/relationships/hyperlink" Target="https://rb.ru/list/unicorns-from-russia/#panda" TargetMode="External"/><Relationship Id="rId2" Type="http://schemas.openxmlformats.org/officeDocument/2006/relationships/notesSlide" Target="../notesSlides/notesSlide15.xml"/><Relationship Id="rId16" Type="http://schemas.openxmlformats.org/officeDocument/2006/relationships/hyperlink" Target="https://rb.ru/list/unicorns-from-russia/#telegram" TargetMode="External"/><Relationship Id="rId20" Type="http://schemas.openxmlformats.org/officeDocument/2006/relationships/hyperlink" Target="https://rb.ru/list/unicorns-from-russia/#gitlab" TargetMode="External"/><Relationship Id="rId29" Type="http://schemas.openxmlformats.org/officeDocument/2006/relationships/hyperlink" Target="https://rb.ru/list/unicorns-from-russia/#peopl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b.ru/list/unicorns-from-russia/#gopuff" TargetMode="External"/><Relationship Id="rId11" Type="http://schemas.openxmlformats.org/officeDocument/2006/relationships/hyperlink" Target="https://rb.ru/list/unicorns-from-russia/#gram" TargetMode="External"/><Relationship Id="rId24" Type="http://schemas.openxmlformats.org/officeDocument/2006/relationships/hyperlink" Target="https://rb.ru/list/unicorns-from-russia/#outschool" TargetMode="External"/><Relationship Id="rId32" Type="http://schemas.openxmlformats.org/officeDocument/2006/relationships/hyperlink" Target="https://rb.ru/list/unicorns-from-russia/#driver" TargetMode="External"/><Relationship Id="rId5" Type="http://schemas.openxmlformats.org/officeDocument/2006/relationships/hyperlink" Target="https://rb.ru/list/unicorns-from-russia/#noom" TargetMode="External"/><Relationship Id="rId15" Type="http://schemas.openxmlformats.org/officeDocument/2006/relationships/hyperlink" Target="https://rb.ru/list/unicorns-from-russia/#webflow" TargetMode="External"/><Relationship Id="rId23" Type="http://schemas.openxmlformats.org/officeDocument/2006/relationships/hyperlink" Target="https://rb.ru/list/unicorns-from-russia/#wargame" TargetMode="External"/><Relationship Id="rId28" Type="http://schemas.openxmlformats.org/officeDocument/2006/relationships/hyperlink" Target="https://rb.ru/list/unicorns-from-russia/#playrix" TargetMode="External"/><Relationship Id="rId10" Type="http://schemas.openxmlformats.org/officeDocument/2006/relationships/hyperlink" Target="https://rb.ru/list/unicorns-from-russia/#bumble" TargetMode="External"/><Relationship Id="rId19" Type="http://schemas.openxmlformats.org/officeDocument/2006/relationships/hyperlink" Target="https://rb.ru/list/unicorns-from-russia/#crowdstrike" TargetMode="External"/><Relationship Id="rId31" Type="http://schemas.openxmlformats.org/officeDocument/2006/relationships/hyperlink" Target="https://rb.ru/list/unicorns-from-russia/#art" TargetMode="External"/><Relationship Id="rId4" Type="http://schemas.openxmlformats.org/officeDocument/2006/relationships/hyperlink" Target="https://rb.ru/list/unicorns-from-russia/#arrival" TargetMode="External"/><Relationship Id="rId9" Type="http://schemas.openxmlformats.org/officeDocument/2006/relationships/hyperlink" Target="https://rb.ru/list/unicorns-from-russia/#sila" TargetMode="External"/><Relationship Id="rId14" Type="http://schemas.openxmlformats.org/officeDocument/2006/relationships/hyperlink" Target="https://rb.ru/list/unicorns-from-russia/#bigid" TargetMode="External"/><Relationship Id="rId22" Type="http://schemas.openxmlformats.org/officeDocument/2006/relationships/hyperlink" Target="https://rb.ru/list/unicorns-from-russia/#veeam" TargetMode="External"/><Relationship Id="rId27" Type="http://schemas.openxmlformats.org/officeDocument/2006/relationships/hyperlink" Target="https://rb.ru/list/unicorns-from-russia/#ocsiai" TargetMode="External"/><Relationship Id="rId30" Type="http://schemas.openxmlformats.org/officeDocument/2006/relationships/hyperlink" Target="https://rb.ru/list/unicorns-from-russia/#orca" TargetMode="External"/><Relationship Id="rId8" Type="http://schemas.openxmlformats.org/officeDocument/2006/relationships/hyperlink" Target="https://rb.ru/list/unicorns-from-russia/#bitfu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lang="en-US" sz="5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defTabSz="304800">
              <a:buNone/>
            </a:pPr>
            <a:endParaRPr lang="ru-RU" sz="1600" b="1" dirty="0"/>
          </a:p>
          <a:p>
            <a:pPr marL="0" indent="0" algn="ctr" defTabSz="304800">
              <a:buNone/>
            </a:pPr>
            <a:endParaRPr lang="ru-RU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H="1">
            <a:off x="-36512" y="2353728"/>
            <a:ext cx="1584176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8024" y="692696"/>
            <a:ext cx="4211960" cy="144655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Аганбегян Абел Гезевич, </a:t>
            </a:r>
            <a:endParaRPr lang="en-US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академик РАН</a:t>
            </a: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22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7" y="5373216"/>
            <a:ext cx="8373710" cy="12464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г. Санкт-Петербург 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Angsana New" panose="02020603050405020304" pitchFamily="18" charset="-34"/>
              </a:rPr>
              <a:t>  28 ноября 2023 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EAEB5-A36E-44D2-AB8D-C284E01C588D}"/>
              </a:ext>
            </a:extLst>
          </p:cNvPr>
          <p:cNvSpPr txBox="1"/>
          <p:nvPr/>
        </p:nvSpPr>
        <p:spPr>
          <a:xfrm>
            <a:off x="1619672" y="2368447"/>
            <a:ext cx="7215420" cy="12926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Инновации в России:</a:t>
            </a:r>
          </a:p>
          <a:p>
            <a:pPr algn="ctr"/>
            <a:r>
              <a:rPr lang="ru-RU" sz="2600" dirty="0">
                <a:solidFill>
                  <a:srgbClr val="C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высокого знания и научно-технологических заделов  к эффективному развитию</a:t>
            </a:r>
          </a:p>
        </p:txBody>
      </p:sp>
    </p:spTree>
    <p:extLst>
      <p:ext uri="{BB962C8B-B14F-4D97-AF65-F5344CB8AC3E}">
        <p14:creationId xmlns:p14="http://schemas.microsoft.com/office/powerpoint/2010/main" val="339951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290221"/>
            <a:ext cx="9279025" cy="76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Доля экспорта различных стран по высокотехнологическим товарам и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услугам в мире в 2021 г. 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34775"/>
              </p:ext>
            </p:extLst>
          </p:nvPr>
        </p:nvGraphicFramePr>
        <p:xfrm>
          <a:off x="467544" y="1340454"/>
          <a:ext cx="7992888" cy="353654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396565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экспорта в процентах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5173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503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5625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532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583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43988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72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16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13184" y="283295"/>
            <a:ext cx="88308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Уровень инновационной активности предприятий и организаций по странам  мира, %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73276"/>
              </p:ext>
            </p:extLst>
          </p:nvPr>
        </p:nvGraphicFramePr>
        <p:xfrm>
          <a:off x="390984" y="1196752"/>
          <a:ext cx="8363272" cy="324490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42703">
                  <a:extLst>
                    <a:ext uri="{9D8B030D-6E8A-4147-A177-3AD203B41FA5}">
                      <a16:colId xmlns:a16="http://schemas.microsoft.com/office/drawing/2014/main" val="3407971720"/>
                    </a:ext>
                  </a:extLst>
                </a:gridCol>
                <a:gridCol w="3574979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3745590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62540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Инновационная активность,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35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35150"/>
                  </a:ext>
                </a:extLst>
              </a:tr>
              <a:tr h="435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476"/>
                  </a:ext>
                </a:extLst>
              </a:tr>
              <a:tr h="4302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5645"/>
                  </a:ext>
                </a:extLst>
              </a:tr>
              <a:tr h="450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82421"/>
                  </a:ext>
                </a:extLst>
              </a:tr>
              <a:tr h="4377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0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849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" y="260648"/>
            <a:ext cx="86764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Число промышленных роботов на 10.000 сотрудников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89473"/>
              </p:ext>
            </p:extLst>
          </p:nvPr>
        </p:nvGraphicFramePr>
        <p:xfrm>
          <a:off x="467544" y="980728"/>
          <a:ext cx="8208914" cy="409119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23458">
                  <a:extLst>
                    <a:ext uri="{9D8B030D-6E8A-4147-A177-3AD203B41FA5}">
                      <a16:colId xmlns:a16="http://schemas.microsoft.com/office/drawing/2014/main" val="3407971720"/>
                    </a:ext>
                  </a:extLst>
                </a:gridCol>
                <a:gridCol w="3508997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3676459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62041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Страны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промышленных роботов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10.000 сотрудников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35150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26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476"/>
                  </a:ext>
                </a:extLst>
              </a:tr>
              <a:tr h="426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5645"/>
                  </a:ext>
                </a:extLst>
              </a:tr>
              <a:tr h="446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82421"/>
                  </a:ext>
                </a:extLst>
              </a:tr>
              <a:tr h="437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8020"/>
                  </a:ext>
                </a:extLst>
              </a:tr>
              <a:tr h="434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38360"/>
                  </a:ext>
                </a:extLst>
              </a:tr>
              <a:tr h="4342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8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4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" y="260648"/>
            <a:ext cx="86764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Число супер-компьютеров по странам мира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97044"/>
              </p:ext>
            </p:extLst>
          </p:nvPr>
        </p:nvGraphicFramePr>
        <p:xfrm>
          <a:off x="539552" y="1052736"/>
          <a:ext cx="8136905" cy="452544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14480">
                  <a:extLst>
                    <a:ext uri="{9D8B030D-6E8A-4147-A177-3AD203B41FA5}">
                      <a16:colId xmlns:a16="http://schemas.microsoft.com/office/drawing/2014/main" val="3407971720"/>
                    </a:ext>
                  </a:extLst>
                </a:gridCol>
                <a:gridCol w="3478216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3644209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62041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Страны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ТОР-500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35150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26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476"/>
                  </a:ext>
                </a:extLst>
              </a:tr>
              <a:tr h="426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5645"/>
                  </a:ext>
                </a:extLst>
              </a:tr>
              <a:tr h="4468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82421"/>
                  </a:ext>
                </a:extLst>
              </a:tr>
              <a:tr h="437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8020"/>
                  </a:ext>
                </a:extLst>
              </a:tr>
              <a:tr h="434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38360"/>
                  </a:ext>
                </a:extLst>
              </a:tr>
              <a:tr h="4342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883383"/>
                  </a:ext>
                </a:extLst>
              </a:tr>
              <a:tr h="4342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0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50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476472" y="101244"/>
            <a:ext cx="86320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ru-RU" sz="2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Международный рейтинг по затратам на развитие информационно-коммуникационных технологий (место среди 176 стран мира)</a:t>
            </a:r>
            <a:endParaRPr lang="ru-RU" sz="22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1824" y="1052736"/>
          <a:ext cx="7824592" cy="52887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46693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3977899">
                  <a:extLst>
                    <a:ext uri="{9D8B030D-6E8A-4147-A177-3AD203B41FA5}">
                      <a16:colId xmlns:a16="http://schemas.microsoft.com/office/drawing/2014/main" val="6737256"/>
                    </a:ext>
                  </a:extLst>
                </a:gridCol>
              </a:tblGrid>
              <a:tr h="319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Страны мира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335815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057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284004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8015"/>
                  </a:ext>
                </a:extLst>
              </a:tr>
              <a:tr h="27853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30156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271523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ОАЭ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2718"/>
                  </a:ext>
                </a:extLst>
              </a:tr>
              <a:tr h="28875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68901"/>
                  </a:ext>
                </a:extLst>
              </a:tr>
              <a:tr h="293717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Чехия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93487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357651"/>
                  </a:ext>
                </a:extLst>
              </a:tr>
              <a:tr h="27400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Саудовская Аравия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82057"/>
                  </a:ext>
                </a:extLst>
              </a:tr>
              <a:tr h="30206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013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Турция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886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312546"/>
                  </a:ext>
                </a:extLst>
              </a:tr>
              <a:tr h="288759">
                <a:tc gridSpan="2"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455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381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288996" y="116632"/>
            <a:ext cx="85634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Сравнение показателей развития сферы «экономики знаний» в России,         Китае и развитых странах 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itchFamily="18" charset="0"/>
              </a:rPr>
              <a:t>    </a:t>
            </a:r>
            <a:endParaRPr lang="ru-RU" sz="2200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27093"/>
              </p:ext>
            </p:extLst>
          </p:nvPr>
        </p:nvGraphicFramePr>
        <p:xfrm>
          <a:off x="288996" y="1052736"/>
          <a:ext cx="8642969" cy="49196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429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598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940401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15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4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4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61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технологии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4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0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0" y="188640"/>
            <a:ext cx="92525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Число инновационных фирм-единорогов по странам мира в мае 2022 г.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02929"/>
              </p:ext>
            </p:extLst>
          </p:nvPr>
        </p:nvGraphicFramePr>
        <p:xfrm>
          <a:off x="467543" y="764704"/>
          <a:ext cx="8146369" cy="595122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89748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2306240">
                  <a:extLst>
                    <a:ext uri="{9D8B030D-6E8A-4147-A177-3AD203B41FA5}">
                      <a16:colId xmlns:a16="http://schemas.microsoft.com/office/drawing/2014/main" val="817924000"/>
                    </a:ext>
                  </a:extLst>
                </a:gridCol>
                <a:gridCol w="2450381">
                  <a:extLst>
                    <a:ext uri="{9D8B030D-6E8A-4147-A177-3AD203B41FA5}">
                      <a16:colId xmlns:a16="http://schemas.microsoft.com/office/drawing/2014/main" val="397720604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 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фирм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Прирост за год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377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в мире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33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616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175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Европейского Союза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755164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41306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16393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34262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Израиль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416448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Сингапур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38176"/>
                  </a:ext>
                </a:extLst>
              </a:tr>
              <a:tr h="412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88974"/>
                  </a:ext>
                </a:extLst>
              </a:tr>
              <a:tr h="12370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инновационным фирмам-единорогам относятся фирмы, разработавшие инновационный проект неиспользованный пока в коммерческой практике, оцененный в 1 млрд долл. или выше. Наиболее дорогим является китайская фирма </a:t>
                      </a: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ByteDance (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TikTok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стоимостью 140 млрд долл. Ещё одна китайская фирма оценивается свыше 100 млрд долл. Также свыше 100 млрд долл. оценена фирма </a:t>
                      </a:r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Space-X 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Илона Маска. Из всего числа фирм-единорогов 64 имеют стоимость свыше 10 млрд долл. Их число за год увеличилось на 22.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53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44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188640"/>
            <a:ext cx="93055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Специализация фирм-единорогов 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731642"/>
          <a:ext cx="7992888" cy="583264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41575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Специализация фирм-единорогов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фирм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21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услуги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85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Электронная коммерция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178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Искусственный интеллект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приложений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технологии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Услуги для бизнеса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данных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6215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Здравоохранение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9684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Аппаратное обеспечение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24729"/>
                  </a:ext>
                </a:extLst>
              </a:tr>
              <a:tr h="438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одежды и аксессуаров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61226"/>
                  </a:ext>
                </a:extLst>
              </a:tr>
              <a:tr h="8435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Деятельность 664 фирм-единорогов (каждая вторая) связана с разработкой программного обеспечения, 238 фирм (каждой шестой) – с интернет-сервисом и 231 (также каждой шестой) – с наукой и инженерией.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93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7252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0" y="115968"/>
            <a:ext cx="90730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Топ-15 стран по общей стоимости компаний-единорогов в 2021-2022 гг.,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млрд долл.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13E29B-FBE9-D9E2-1F17-C2F3CB1C2E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16693"/>
            <a:ext cx="8363271" cy="568066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3019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66673" cy="928111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России с 2014 по 2019 гг. инновационной фирмой-единорогом была компания 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AVITO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оценкой в 3,85 млрд долл. привлечённых финансов. Такой же фирмой могла стать компания 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Telegram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но её не включили из-за 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ICO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 числу реализованных фирм единорогов иностранные источники относят также 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 Group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Yandex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79511" y="51981"/>
            <a:ext cx="85297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Участие российских предпринимателей в создании и развитии 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инновационных фирм-единорогов в России и других странах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6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79385"/>
              </p:ext>
            </p:extLst>
          </p:nvPr>
        </p:nvGraphicFramePr>
        <p:xfrm>
          <a:off x="467543" y="1671797"/>
          <a:ext cx="8241742" cy="549413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22823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2773188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2645731">
                  <a:extLst>
                    <a:ext uri="{9D8B030D-6E8A-4147-A177-3AD203B41FA5}">
                      <a16:colId xmlns:a16="http://schemas.microsoft.com/office/drawing/2014/main" val="1090741327"/>
                    </a:ext>
                  </a:extLst>
                </a:gridCol>
              </a:tblGrid>
              <a:tr h="49354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Unicorns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Unicorns Club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Русскоязычные фаундеры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 СНГ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Revolut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90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Arrival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Noom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GoPuff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Slack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BitFury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236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Sila Nanotechnologies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Bumble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Grammarly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Acronis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Wrike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BigID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476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Webflow</a:t>
                      </a: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Telegram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Affirm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64804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Formlabs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CrowdStrike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Gitlab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1524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Personio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Veeam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Wargaming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4797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Outschool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Xsolla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Armis Security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5645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OCSiAl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Playrix</a:t>
                      </a: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People AI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82421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OrcaBio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90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ru-RU" sz="15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PicsArt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38584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InDriver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PandaDoc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6426"/>
                  </a:ext>
                </a:extLst>
              </a:tr>
              <a:tr h="306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TradingView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35791"/>
                  </a:ext>
                </a:extLst>
              </a:tr>
              <a:tr h="866126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1-ом столбце представлены фирмы-единороги из их общего списка. В клуб-единорогов вошли компании, занимающиеся коммерческой деятельностью и поэтому не входящие в первый список. Стоимостная оценка указанных фирм-единорогов составляет 70 млрд долл., а фирм из клуба-единорогов – 103,7 млрд долл. и фирм русскоязычных – 32 млрд долл.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65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13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51519" y="245259"/>
            <a:ext cx="8612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выступления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176767"/>
            <a:ext cx="8667629" cy="398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Развитый научный комплекс и высокое образование – преимущество России</a:t>
            </a:r>
          </a:p>
          <a:p>
            <a:pPr marL="457200" indent="-457200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Развитие инноваций в странах мира и в России</a:t>
            </a:r>
          </a:p>
          <a:p>
            <a:pPr marL="457200" indent="-457200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Формирование и развитие «Кремниевых долин» в передовых странах мира</a:t>
            </a:r>
          </a:p>
          <a:p>
            <a:pPr marL="457200" indent="-457200" fontAlgn="base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Упущенные возможности и отсталая действительность</a:t>
            </a:r>
          </a:p>
          <a:p>
            <a:pPr marL="457200" indent="-45720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 переводе экономики России на путь инновационного развития </a:t>
            </a:r>
          </a:p>
          <a:p>
            <a:pPr marL="285750" lvl="0" indent="-28575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66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188640"/>
            <a:ext cx="92525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Финансовые показатели 2500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&amp;D 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компаний по странам в 2019 г. 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05361"/>
              </p:ext>
            </p:extLst>
          </p:nvPr>
        </p:nvGraphicFramePr>
        <p:xfrm>
          <a:off x="467544" y="692696"/>
          <a:ext cx="8352928" cy="60102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90477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867533">
                  <a:extLst>
                    <a:ext uri="{9D8B030D-6E8A-4147-A177-3AD203B41FA5}">
                      <a16:colId xmlns:a16="http://schemas.microsoft.com/office/drawing/2014/main" val="2443946412"/>
                    </a:ext>
                  </a:extLst>
                </a:gridCol>
                <a:gridCol w="1012121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939827">
                  <a:extLst>
                    <a:ext uri="{9D8B030D-6E8A-4147-A177-3AD203B41FA5}">
                      <a16:colId xmlns:a16="http://schemas.microsoft.com/office/drawing/2014/main" val="2407773501"/>
                    </a:ext>
                  </a:extLst>
                </a:gridCol>
                <a:gridCol w="939827">
                  <a:extLst>
                    <a:ext uri="{9D8B030D-6E8A-4147-A177-3AD203B41FA5}">
                      <a16:colId xmlns:a16="http://schemas.microsoft.com/office/drawing/2014/main" val="4010046640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454677113"/>
                    </a:ext>
                  </a:extLst>
                </a:gridCol>
                <a:gridCol w="853387">
                  <a:extLst>
                    <a:ext uri="{9D8B030D-6E8A-4147-A177-3AD203B41FA5}">
                      <a16:colId xmlns:a16="http://schemas.microsoft.com/office/drawing/2014/main" val="1491609365"/>
                    </a:ext>
                  </a:extLst>
                </a:gridCol>
                <a:gridCol w="1170251">
                  <a:extLst>
                    <a:ext uri="{9D8B030D-6E8A-4147-A177-3AD203B41FA5}">
                      <a16:colId xmlns:a16="http://schemas.microsoft.com/office/drawing/2014/main" val="1838990978"/>
                    </a:ext>
                  </a:extLst>
                </a:gridCol>
              </a:tblGrid>
              <a:tr h="117426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</a:t>
                      </a:r>
                      <a:r>
                        <a:rPr lang="en-US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фирм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en-US" altLang="ru-RU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kumimoji="0" lang="ru-RU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Выручка,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Прибыль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занятых,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чел.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Науко-ёмкость,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расхо-дов </a:t>
                      </a:r>
                      <a:r>
                        <a:rPr lang="en-US" altLang="ru-RU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kumimoji="0" lang="ru-RU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 их общей суммы, %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302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5496,7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723,9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10861,5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78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211,1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5386,7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474,2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16792,4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ФРГ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6549,4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1230,4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4154,6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4033,3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288,8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11975,6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3548,4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8948,7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634,1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6215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1412,0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2657,2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9684"/>
                  </a:ext>
                </a:extLst>
              </a:tr>
              <a:tr h="331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Швейцария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24729"/>
                  </a:ext>
                </a:extLst>
              </a:tr>
              <a:tr h="314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Тайвань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634,7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8745,5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61226"/>
                  </a:ext>
                </a:extLst>
              </a:tr>
              <a:tr h="314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1010,7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23494,3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2322,3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56416,8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79917"/>
                  </a:ext>
                </a:extLst>
              </a:tr>
              <a:tr h="1101443">
                <a:tc gridSpan="8">
                  <a:txBody>
                    <a:bodyPr/>
                    <a:lstStyle/>
                    <a:p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Рейтинг 2500 компаний, обследованных европейскими институтами, с затратами на 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 </a:t>
                      </a: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 менее 34,7 млн евро, зарегистрированных в 43 странах. Они охватывают 90% всех частных затрат на 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&amp;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5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С учётом государственных ассигнований доля этих частных компаний в этих расходах – 45%. Заимствовано из доклада ИНП РАН «К вопросу о долгосрочном научно-технологическом развитии России» (2022 г.).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83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188640"/>
            <a:ext cx="92525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Крупные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&amp;D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компании по секторам и отраслям в 2011 и в 2019 гг.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83777"/>
              </p:ext>
            </p:extLst>
          </p:nvPr>
        </p:nvGraphicFramePr>
        <p:xfrm>
          <a:off x="154360" y="1031827"/>
          <a:ext cx="8676454" cy="498488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83440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141719">
                  <a:extLst>
                    <a:ext uri="{9D8B030D-6E8A-4147-A177-3AD203B41FA5}">
                      <a16:colId xmlns:a16="http://schemas.microsoft.com/office/drawing/2014/main" val="2443946412"/>
                    </a:ext>
                  </a:extLst>
                </a:gridCol>
                <a:gridCol w="1141719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1072046">
                  <a:extLst>
                    <a:ext uri="{9D8B030D-6E8A-4147-A177-3AD203B41FA5}">
                      <a16:colId xmlns:a16="http://schemas.microsoft.com/office/drawing/2014/main" val="2407773501"/>
                    </a:ext>
                  </a:extLst>
                </a:gridCol>
                <a:gridCol w="1007180">
                  <a:extLst>
                    <a:ext uri="{9D8B030D-6E8A-4147-A177-3AD203B41FA5}">
                      <a16:colId xmlns:a16="http://schemas.microsoft.com/office/drawing/2014/main" val="4010046640"/>
                    </a:ext>
                  </a:extLst>
                </a:gridCol>
                <a:gridCol w="1101277">
                  <a:extLst>
                    <a:ext uri="{9D8B030D-6E8A-4147-A177-3AD203B41FA5}">
                      <a16:colId xmlns:a16="http://schemas.microsoft.com/office/drawing/2014/main" val="3454677113"/>
                    </a:ext>
                  </a:extLst>
                </a:gridCol>
                <a:gridCol w="929073">
                  <a:extLst>
                    <a:ext uri="{9D8B030D-6E8A-4147-A177-3AD203B41FA5}">
                      <a16:colId xmlns:a16="http://schemas.microsoft.com/office/drawing/2014/main" val="1491609365"/>
                    </a:ext>
                  </a:extLst>
                </a:gridCol>
              </a:tblGrid>
              <a:tr h="366211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Сектора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отрасли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компаний, шт.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en-US" altLang="ru-RU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553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05783"/>
                  </a:ext>
                </a:extLst>
              </a:tr>
              <a:tr h="364398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Цифровой сектор, 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в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том числе: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Программное обеспечение и ИТ-услуги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30309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288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1,07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62,1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159,5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56463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Компьютерная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–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Электроника и 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электронное 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оборудование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54593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Медицина и фармацевтика,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в том числе: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Фармакология и биотехнология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563655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6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  <a:tr h="5459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Промышленный инжиниринг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17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51715"/>
              </p:ext>
            </p:extLst>
          </p:nvPr>
        </p:nvGraphicFramePr>
        <p:xfrm>
          <a:off x="259295" y="874900"/>
          <a:ext cx="8633185" cy="51833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96481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4439464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077735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1004664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5467711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91609365"/>
                    </a:ext>
                  </a:extLst>
                </a:gridCol>
              </a:tblGrid>
              <a:tr h="35648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Сектора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отрасли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компаний, шт.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</a:t>
                      </a:r>
                      <a:r>
                        <a:rPr lang="en-US" altLang="ru-RU" sz="16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6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99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305783"/>
                  </a:ext>
                </a:extLst>
              </a:tr>
              <a:tr h="4277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автомобилей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86999"/>
                  </a:ext>
                </a:extLst>
              </a:tr>
              <a:tr h="4277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Потребительские товары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03200"/>
                  </a:ext>
                </a:extLst>
              </a:tr>
              <a:tr h="4277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Химическая промышленность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948596"/>
                  </a:ext>
                </a:extLst>
              </a:tr>
              <a:tr h="4949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Аэрокосмос и ОПК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621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стройматериалы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5083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Банковский сектор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Нефть и нефтепродукты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403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ВСЕГО: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694,6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1009,2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40390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720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36512" y="78554"/>
            <a:ext cx="102251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Валовый внутренний продукт 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выручка крупнейших инновационных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фирм ведущих стран мира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53976"/>
              </p:ext>
            </p:extLst>
          </p:nvPr>
        </p:nvGraphicFramePr>
        <p:xfrm>
          <a:off x="467543" y="982447"/>
          <a:ext cx="8136811" cy="571633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90903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968068">
                  <a:extLst>
                    <a:ext uri="{9D8B030D-6E8A-4147-A177-3AD203B41FA5}">
                      <a16:colId xmlns:a16="http://schemas.microsoft.com/office/drawing/2014/main" val="2698884812"/>
                    </a:ext>
                  </a:extLst>
                </a:gridCol>
                <a:gridCol w="2049503">
                  <a:extLst>
                    <a:ext uri="{9D8B030D-6E8A-4147-A177-3AD203B41FA5}">
                      <a16:colId xmlns:a16="http://schemas.microsoft.com/office/drawing/2014/main" val="817924000"/>
                    </a:ext>
                  </a:extLst>
                </a:gridCol>
                <a:gridCol w="1728337">
                  <a:extLst>
                    <a:ext uri="{9D8B030D-6E8A-4147-A177-3AD203B41FA5}">
                      <a16:colId xmlns:a16="http://schemas.microsoft.com/office/drawing/2014/main" val="3977206041"/>
                    </a:ext>
                  </a:extLst>
                </a:gridCol>
              </a:tblGrid>
              <a:tr h="111040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 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ВВП       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kumimoji="0" lang="ru-RU" altLang="ru-RU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altLang="ru-RU" sz="18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по ППС)  2020 г.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Выручка крупнейших инновационных фирм, трлн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Отношение выручки к ВВП, %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298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43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ФРГ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755164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41306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16393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34262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416448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Швейцария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38176"/>
                  </a:ext>
                </a:extLst>
              </a:tr>
              <a:tr h="32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Тайвань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088974"/>
                  </a:ext>
                </a:extLst>
              </a:tr>
              <a:tr h="131751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Выручка крупнейших инновационных фирм по странам мира определена на основе обследования 2500 инновационных фирм в 43 странах мира.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оценке в России это соотношение составляет около 1%. Доля инновационного сектора РФ в мире, по оценке экспертов, – 0,34% в сравнении с 4% доли ВВП в ППС (около 4 трлн долл.).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53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001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36512" y="160504"/>
            <a:ext cx="8955869" cy="79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Выручка 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крупнейших инновационных фирм и объём затрат на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&amp;D</a:t>
            </a: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отраслям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1033420"/>
          <a:ext cx="8208912" cy="548131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97276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855252">
                  <a:extLst>
                    <a:ext uri="{9D8B030D-6E8A-4147-A177-3AD203B41FA5}">
                      <a16:colId xmlns:a16="http://schemas.microsoft.com/office/drawing/2014/main" val="26988848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817924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977206041"/>
                    </a:ext>
                  </a:extLst>
                </a:gridCol>
              </a:tblGrid>
              <a:tr h="12434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Отрасли 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Выручка крупнейших инновационных фирм, трлн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</a:t>
                      </a:r>
                      <a:r>
                        <a:rPr lang="en-US" altLang="ru-RU" sz="18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kumimoji="0" lang="ru-RU" altLang="ru-RU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kumimoji="0" lang="ru-RU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затрат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ru-RU" sz="18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ru-RU" sz="180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&amp;D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выручке,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Цифровой сектор</a:t>
                      </a:r>
                      <a:endParaRPr lang="en-US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Медицина и фармацевтика </a:t>
                      </a:r>
                      <a:endParaRPr lang="en-US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12,2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Автомобильная промышленность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Инженерия </a:t>
                      </a:r>
                      <a:endParaRPr lang="en-US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755164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Химическая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промышленность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41306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Нефтяная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промышленность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16393"/>
                  </a:ext>
                </a:extLst>
              </a:tr>
              <a:tr h="5736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 </a:t>
                      </a:r>
                      <a:endParaRPr lang="en-US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3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67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2" y="175269"/>
            <a:ext cx="82703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Пример инновационного развития: добыча нефти и газа из сланцевых пород, 2022 г.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F6D0337-E8E2-497F-96C8-8E65BE32E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91430"/>
              </p:ext>
            </p:extLst>
          </p:nvPr>
        </p:nvGraphicFramePr>
        <p:xfrm>
          <a:off x="600990" y="1196752"/>
          <a:ext cx="7931451" cy="487367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962898">
                  <a:extLst>
                    <a:ext uri="{9D8B030D-6E8A-4147-A177-3AD203B41FA5}">
                      <a16:colId xmlns:a16="http://schemas.microsoft.com/office/drawing/2014/main" val="1788694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632895709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46369838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39075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Добыча нефти, млн т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51543"/>
                  </a:ext>
                </a:extLst>
              </a:tr>
              <a:tr h="20107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В том числе:</a:t>
                      </a:r>
                    </a:p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сланцевых пород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Проводятся эксперименты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(64%)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395"/>
                  </a:ext>
                </a:extLst>
              </a:tr>
              <a:tr h="47317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Добыча природного газа, млрд м3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51479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В том числе:</a:t>
                      </a:r>
                    </a:p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из сланцевых пород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Проводятся эксперименты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712 (72%)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819532"/>
                  </a:ext>
                </a:extLst>
              </a:tr>
              <a:tr h="384363">
                <a:tc gridSpan="3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освоения добычи нефти и природного газа из сланцевых пород США добывали нефть и газ в намного меньших размерах по сравнению с Россией, которая после освоения Западно-Сибирской нефтегазовой провинции много лет устойчиво занимала 1-е место в мире.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581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11560" y="286758"/>
            <a:ext cx="82089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Венчурный капитал для финансирования стартапов в США, Китае и  России в 2021 г. 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63526"/>
              </p:ext>
            </p:extLst>
          </p:nvPr>
        </p:nvGraphicFramePr>
        <p:xfrm>
          <a:off x="602549" y="1349115"/>
          <a:ext cx="8001899" cy="424012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20727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4181172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36807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Млрд долл.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80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Венчурный капитал в мире: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4671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 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390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52213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49464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1907920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Объём венчурного капитала в 2021 г. в мире вырос на 111%, в т.ч. в России около 3 раз и впервые превысил 1 млрд долл.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Справочно: Ю Мильнер, окончивший физфак МГУ и переехавший в Кремниевую долину Калифорнии, ежегодно вкладывает в стартапы, прежде всего США и Китая, 19 млрд долл., в том числе 7,8 млрд долл. – его личные средства.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57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13183" y="277615"/>
            <a:ext cx="8558101" cy="77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«Кремниевые долины» – инновационные центры в США, Китае, Израиле, Индии и России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1399"/>
              </p:ext>
            </p:extLst>
          </p:nvPr>
        </p:nvGraphicFramePr>
        <p:xfrm>
          <a:off x="313183" y="1268760"/>
          <a:ext cx="8558101" cy="486811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08546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6449555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и регионы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7579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Кремниевая долина (Калифорния)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Территория – 5.000 кв. км. Население – более 3 млн чел. Расположено – 7.000 компаний, в т.ч. 173 – компаний-единорогов с капитализацией 600 млрд долл., 4 университета, в т.ч . Стэнфорд. Концентрирует 1/3 венчурного капитала США.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180458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Чжунгуаньцунь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инновационная зона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районе Пекина и его агломераций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Территория – 49.000 кв. км. Число работающих – 807 тыс. чел. Расположено – 20.000 предприятий и организаций, в т.ч. 52 компании-единорогов с капитализацией 270 млрд долл. Здесь находится самая дорогая фирма-единорог –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ByteDance</a:t>
                      </a: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 оценкой 140 млрд долл. (январь 2023 г.). Общая выручка инновационных фирм – 815 млрд долл. По искусственному интеллекту работает 1600 компаний, производящих товаров и услуг на 27,6 млрд долл. В этих компаниях трудится 40 тыс. сотрудников. Здесь расположены главные университеты Китая – Пекинский и Цинхуа и институты Китайской академии наук (по естественным наукам).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19455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Шэньчжэнь –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инновационный город        на юге вблизи Гонконга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месте 30 тыс. рыбацкого посёлка за 40 лет вырос инновационный город с 12,6 млн чел. (2021 г.). Концентрирует 1/3 венчурного капитала всего Китая. Расположено 7 университетов и филиалов главных университетов Китая. Здесь находится 11 тыс. лабораторий, предприятий и организаций, в т.ч. мировые лидеры – по разработке и передаче данных 5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производству смарт-телефонов, применению искусственного  интеллекта и с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еквенированию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генов. Заявляется 451 тыс. патентных заявок на изобретения. (4,6% в мире) – больше Пекина, Шанхая, Токио, Сан-Франциско. Экспорт города – 145 млрд долл. ВВП – 407 млрд долл. (2020 г.).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10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07238"/>
              </p:ext>
            </p:extLst>
          </p:nvPr>
        </p:nvGraphicFramePr>
        <p:xfrm>
          <a:off x="179512" y="260649"/>
          <a:ext cx="8784975" cy="644892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164443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6620532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26280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и регионы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14597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Израиль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Silicon Wadi –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территория инновационной зоны составляет большую часть страны, захватывая Тель-Авив и всё побережье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Израиль направляет на финансирование науки больше всех – 3% ВВП. Добился выдающихся результатов в научно-технологическом плане – запускает спутники, обладает ядерным оружием и имеет 11 фирм-единорогов при населении 9 млн чел. Специализация – инновации телекоммуникационного оборудования, ИТ-технологий, медицинской электроники, военного дела. Только для ПО беспилотного авто Израиль тратит 15 млрд долл. В этой инновационной зоне зарегистрировано 6 тыс. хайтек-компаний, причём в последние годы они прирастают по 1300 в год.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14079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Бангалор –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крупнейший ИТ-центр в мире по аутсорсингу (юг Индии).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небольшого посёлка на инновациях вырос город до 8,5 млн чел.  Он занимает 1-е место в мире по экспорту ИТ-услуг, являясь технологическим хабом. Здесь расположено крупнейшая фирма Индии – </a:t>
                      </a: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nfosys</a:t>
                      </a:r>
                      <a:r>
                        <a:rPr lang="ru-RU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которой трудятся над ИТ-программами 276 тыс. сотрудников. Капитализация фирмы – 107 млрд долл. В городе производится 38% ПО всей Индии. Объём создаваемого ИТ сопоставим с тем, что создаётся в Кремниевой долине в Калифорнии. Благодаря Бангалору Индия входит в тройку ИТ-лидеров в мире наряду с США и Китаем с экспортом ИТ-услуг – более 120 млрд долл. в год.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320623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Сколково –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 молодой инновационный центр, созданный 10 лет назад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35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10 лет по всем линиям в Сколково вложено 570 млрд руб. – более 7 млрд долл. Фонд Сколково в 2021 г. вложил в развитие 38 млрд руб. (0,5 млрд долл.). Пока не создано здесь ни одной инновационной фирмы-единорога. К 2025 г. здесь будет проживать 19 тыс. чел., а работать – 80 тыс. чел. В комплексе созданы особые экономические условия, благоприятные для компаний, занимающихся исследованиями, разработками и инновациями. Фонд Сколково включён в периметр институтов развития группы ВЭБ. Кроме фонда, здесь сформированы – Институт науки и технологии, технопарк, международная гимназия, бизнес-школа, центры коллективного пользования. Развиваются кластеры – биомедицинских технологий, информационных и компьютерных технологий, энергоэффективных технологий, передовых промышленных технологий и др. 30% резидентов вывели свой продукт на рынок, остальные продолжают разработку. Фонд Сколково заключил сотню соглашений с российскими и международными корпорациями. Сотрудничает со многими университетами. В технопарке Сколково работает свыше 2 тыс. компаний с совокупной выручкой в год – 400 млрд руб. и частными инвестициями до 20 млрд руб. Совокупная добавленная стоимость, созданная в российской экономике благодаря Сколкову, по мнению экспертов, приближается к 1 трлн руб.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062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1452562" y="2176582"/>
            <a:ext cx="5639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0850" eaLnBrk="0" hangingPunct="0"/>
            <a:endParaRPr lang="ru-RU" sz="1800" b="0" dirty="0"/>
          </a:p>
          <a:p>
            <a:pPr indent="450850" eaLnBrk="0" hangingPunct="0"/>
            <a:r>
              <a:rPr lang="ru-RU" sz="1400" b="0" dirty="0">
                <a:cs typeface="Times New Roman" pitchFamily="18" charset="0"/>
              </a:rPr>
              <a:t>                                                                               </a:t>
            </a:r>
            <a:endParaRPr lang="ru-RU" sz="800" dirty="0"/>
          </a:p>
          <a:p>
            <a:pPr indent="450850" eaLnBrk="0" hangingPunct="0"/>
            <a:r>
              <a:rPr lang="ru-RU" sz="1800" b="0" dirty="0"/>
              <a:t>                   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16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6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688387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116632"/>
            <a:ext cx="92525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Сводная оценка места российского научного комплекса среди стран мира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81166"/>
              </p:ext>
            </p:extLst>
          </p:nvPr>
        </p:nvGraphicFramePr>
        <p:xfrm>
          <a:off x="395536" y="692696"/>
          <a:ext cx="8325381" cy="559060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64330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302518">
                  <a:extLst>
                    <a:ext uri="{9D8B030D-6E8A-4147-A177-3AD203B41FA5}">
                      <a16:colId xmlns:a16="http://schemas.microsoft.com/office/drawing/2014/main" val="2443946412"/>
                    </a:ext>
                  </a:extLst>
                </a:gridCol>
                <a:gridCol w="1012562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1058158">
                  <a:extLst>
                    <a:ext uri="{9D8B030D-6E8A-4147-A177-3AD203B41FA5}">
                      <a16:colId xmlns:a16="http://schemas.microsoft.com/office/drawing/2014/main" val="2407773501"/>
                    </a:ext>
                  </a:extLst>
                </a:gridCol>
                <a:gridCol w="1058158">
                  <a:extLst>
                    <a:ext uri="{9D8B030D-6E8A-4147-A177-3AD203B41FA5}">
                      <a16:colId xmlns:a16="http://schemas.microsoft.com/office/drawing/2014/main" val="4010046640"/>
                    </a:ext>
                  </a:extLst>
                </a:gridCol>
                <a:gridCol w="1102833">
                  <a:extLst>
                    <a:ext uri="{9D8B030D-6E8A-4147-A177-3AD203B41FA5}">
                      <a16:colId xmlns:a16="http://schemas.microsoft.com/office/drawing/2014/main" val="3454677113"/>
                    </a:ext>
                  </a:extLst>
                </a:gridCol>
                <a:gridCol w="1126822">
                  <a:extLst>
                    <a:ext uri="{9D8B030D-6E8A-4147-A177-3AD203B41FA5}">
                      <a16:colId xmlns:a16="http://schemas.microsoft.com/office/drawing/2014/main" val="1491609365"/>
                    </a:ext>
                  </a:extLst>
                </a:gridCol>
              </a:tblGrid>
              <a:tr h="269904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Ресурсы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 500 ВУЗов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Итоговое место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806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затраты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НИОКР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ватели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ции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Патенты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02980"/>
                  </a:ext>
                </a:extLst>
              </a:tr>
              <a:tr h="3020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779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6215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9684"/>
                  </a:ext>
                </a:extLst>
              </a:tr>
              <a:tr h="33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24729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61226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79917"/>
                  </a:ext>
                </a:extLst>
              </a:tr>
              <a:tr h="314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Польша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654182"/>
                  </a:ext>
                </a:extLst>
              </a:tr>
              <a:tr h="2661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54663"/>
                  </a:ext>
                </a:extLst>
              </a:tr>
              <a:tr h="314017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Источник: </a:t>
                      </a:r>
                      <a:r>
                        <a:rPr lang="en-US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ЭСР, подготовлено Институтом исследований и экспертизы ВЭБа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3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2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476472" y="112359"/>
            <a:ext cx="86320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Индекс уровня образования стран мира в 2021 г. (число стран – 191).</a:t>
            </a:r>
          </a:p>
          <a:p>
            <a:r>
              <a:rPr lang="ru-RU" sz="2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ПРООН.</a:t>
            </a:r>
            <a:endParaRPr lang="ru-RU" sz="22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980728"/>
          <a:ext cx="8348910" cy="548566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42615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2375121">
                  <a:extLst>
                    <a:ext uri="{9D8B030D-6E8A-4147-A177-3AD203B41FA5}">
                      <a16:colId xmlns:a16="http://schemas.microsoft.com/office/drawing/2014/main" val="6737256"/>
                    </a:ext>
                  </a:extLst>
                </a:gridCol>
                <a:gridCol w="2231174">
                  <a:extLst>
                    <a:ext uri="{9D8B030D-6E8A-4147-A177-3AD203B41FA5}">
                      <a16:colId xmlns:a16="http://schemas.microsoft.com/office/drawing/2014/main" val="3345460124"/>
                    </a:ext>
                  </a:extLst>
                </a:gridCol>
              </a:tblGrid>
              <a:tr h="24451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Страны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и их место по уровню образования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Продолжительность обучения (в годах)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276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Ожидаемая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(фактическая)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568107"/>
                  </a:ext>
                </a:extLst>
              </a:tr>
              <a:tr h="34336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Австралия  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555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Германия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321892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Великобритания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005739"/>
                  </a:ext>
                </a:extLst>
              </a:tr>
              <a:tr h="341601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США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321892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Польша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390697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Аргентина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8015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РОССИЯ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 Франция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 Италия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92718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 Бразилия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68901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114. Китай 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53586"/>
                  </a:ext>
                </a:extLst>
              </a:tr>
              <a:tr h="397238">
                <a:tc>
                  <a:txBody>
                    <a:bodyPr/>
                    <a:lstStyle/>
                    <a:p>
                      <a:pPr indent="457200" algn="l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 Индия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93487"/>
                  </a:ext>
                </a:extLst>
              </a:tr>
              <a:tr h="489026">
                <a:tc gridSpan="3">
                  <a:txBody>
                    <a:bodyPr/>
                    <a:lstStyle/>
                    <a:p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Ниже России – 9 развитых стран (из 27), все страны БРИКС и 9 постсоциалистических стран Европы (из 14).</a:t>
                      </a: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5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3" y="188640"/>
            <a:ext cx="82296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Индекс качества образования стран мира в 2021 г. (ПРООН)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F6D0337-E8E2-497F-96C8-8E65BE32E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63179"/>
              </p:ext>
            </p:extLst>
          </p:nvPr>
        </p:nvGraphicFramePr>
        <p:xfrm>
          <a:off x="600990" y="908720"/>
          <a:ext cx="7571410" cy="504267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8566">
                  <a:extLst>
                    <a:ext uri="{9D8B030D-6E8A-4147-A177-3AD203B41FA5}">
                      <a16:colId xmlns:a16="http://schemas.microsoft.com/office/drawing/2014/main" val="178869402"/>
                    </a:ext>
                  </a:extLst>
                </a:gridCol>
                <a:gridCol w="2242844">
                  <a:extLst>
                    <a:ext uri="{9D8B030D-6E8A-4147-A177-3AD203B41FA5}">
                      <a16:colId xmlns:a16="http://schemas.microsoft.com/office/drawing/2014/main" val="1172968025"/>
                    </a:ext>
                  </a:extLst>
                </a:gridCol>
              </a:tblGrid>
              <a:tr h="480688">
                <a:tc>
                  <a:txBody>
                    <a:bodyPr/>
                    <a:lstStyle/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Страны </a:t>
                      </a:r>
                    </a:p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и их место по качеству образования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39075"/>
                  </a:ext>
                </a:extLst>
              </a:tr>
              <a:tr h="43927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Германия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0,943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30221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Великобритания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51543"/>
                  </a:ext>
                </a:extLst>
              </a:tr>
              <a:tr h="39876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Австралия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395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0,900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51479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Польша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0, 869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31990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Аргентина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0, 855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686785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 РОССИЯ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1422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 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198081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 Италия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0, 793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607659"/>
                  </a:ext>
                </a:extLst>
              </a:tr>
              <a:tr h="384363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Ниже России 5 развитых стран и все страны БРИКС.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07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30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2" y="155391"/>
            <a:ext cx="82571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Рейтинг национальных систем высшего образования (версия сети университетов), 2021 г.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F6D0337-E8E2-497F-96C8-8E65BE32E962}"/>
              </a:ext>
            </a:extLst>
          </p:cNvPr>
          <p:cNvGraphicFramePr>
            <a:graphicFrameLocks noGrp="1"/>
          </p:cNvGraphicFramePr>
          <p:nvPr/>
        </p:nvGraphicFramePr>
        <p:xfrm>
          <a:off x="600989" y="1052736"/>
          <a:ext cx="7859443" cy="506865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92295">
                  <a:extLst>
                    <a:ext uri="{9D8B030D-6E8A-4147-A177-3AD203B41FA5}">
                      <a16:colId xmlns:a16="http://schemas.microsoft.com/office/drawing/2014/main" val="178869402"/>
                    </a:ext>
                  </a:extLst>
                </a:gridCol>
                <a:gridCol w="4067148">
                  <a:extLst>
                    <a:ext uri="{9D8B030D-6E8A-4147-A177-3AD203B41FA5}">
                      <a16:colId xmlns:a16="http://schemas.microsoft.com/office/drawing/2014/main" val="463698388"/>
                    </a:ext>
                  </a:extLst>
                </a:gridCol>
              </a:tblGrid>
              <a:tr h="434669">
                <a:tc>
                  <a:txBody>
                    <a:bodyPr/>
                    <a:lstStyle/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Страны и их место 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39075"/>
                  </a:ext>
                </a:extLst>
              </a:tr>
              <a:tr h="3589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51543"/>
                  </a:ext>
                </a:extLst>
              </a:tr>
              <a:tr h="37239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Великобритания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395"/>
                  </a:ext>
                </a:extLst>
              </a:tr>
              <a:tr h="3589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Германия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69,6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51479"/>
                  </a:ext>
                </a:extLst>
              </a:tr>
              <a:tr h="3589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31990"/>
                  </a:ext>
                </a:extLst>
              </a:tr>
              <a:tr h="358942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Китай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91021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 Италия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648978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 Польша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9846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 РОССИЯ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76972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 Бразилия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65803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 Индия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50144"/>
                  </a:ext>
                </a:extLst>
              </a:tr>
              <a:tr h="791538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Лишь одна развитая страна ниже России – Греция, а также 4 – постсоциалистические страны и 2 страны БРИКС (Бразилия и Индия).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6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7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2" y="116632"/>
            <a:ext cx="8199714" cy="77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Среднемесячная заработная плата выпускников университетов и академий 2016-2021 гг. по экономике и управлению в 2022 г., тыс. руб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F6D0337-E8E2-497F-96C8-8E65BE32E962}"/>
              </a:ext>
            </a:extLst>
          </p:cNvPr>
          <p:cNvGraphicFramePr>
            <a:graphicFrameLocks noGrp="1"/>
          </p:cNvGraphicFramePr>
          <p:nvPr/>
        </p:nvGraphicFramePr>
        <p:xfrm>
          <a:off x="600989" y="1052736"/>
          <a:ext cx="8065933" cy="553505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195936">
                  <a:extLst>
                    <a:ext uri="{9D8B030D-6E8A-4147-A177-3AD203B41FA5}">
                      <a16:colId xmlns:a16="http://schemas.microsoft.com/office/drawing/2014/main" val="178869402"/>
                    </a:ext>
                  </a:extLst>
                </a:gridCol>
                <a:gridCol w="1869997">
                  <a:extLst>
                    <a:ext uri="{9D8B030D-6E8A-4147-A177-3AD203B41FA5}">
                      <a16:colId xmlns:a16="http://schemas.microsoft.com/office/drawing/2014/main" val="463698388"/>
                    </a:ext>
                  </a:extLst>
                </a:gridCol>
              </a:tblGrid>
              <a:tr h="614021">
                <a:tc>
                  <a:txBody>
                    <a:bodyPr/>
                    <a:lstStyle/>
                    <a:p>
                      <a:pPr marL="0" marR="0" lvl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Университеты и Академии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Зарплата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39075"/>
                  </a:ext>
                </a:extLst>
              </a:tr>
              <a:tr h="2640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МГИМО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51543"/>
                  </a:ext>
                </a:extLst>
              </a:tr>
              <a:tr h="273905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ВЫСШАЯ ШКОЛА ЭКОНОМИКИ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395"/>
                  </a:ext>
                </a:extLst>
              </a:tr>
              <a:tr h="2640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МГУ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130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51479"/>
                  </a:ext>
                </a:extLst>
              </a:tr>
              <a:tr h="2640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РАНХиГС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31990"/>
                  </a:ext>
                </a:extLst>
              </a:tr>
              <a:tr h="2640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91021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АКАДЕМИЯ ВНЕШНЕЙ ТОРГОВЛИ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648978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9846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РЭА ИМ. ПЛЕХАНОВА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76972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КАЗАНСКИЙ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65803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 ЭКОНОМИЧЕСКИЙ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50144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НОВОСИБИРСКИЙ ГОСУДАРСТВЕННЫЙ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720056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ДАЛЬНЕВОСТОЧНЫЙ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3785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УРАЛЬСКИЙ ЭКОНОМИЧЕСКИЙ УНИВЕРСИТЕТ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315601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ЧЕЛЯБИНСКИЙ, ОМСКИЙ, САМАРСКИЙ УНИВЕРСИТЕТЫ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99819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ТЮМЕНСКИЙ, САРАТОВСКИЙ, ЯРОСЛАВСКИЙ УНИВЕРСИТЕТЫ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492292"/>
                  </a:ext>
                </a:extLst>
              </a:tr>
              <a:tr h="2992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ПЕТРОЗАВОДСКИЙ, ПСКОВСКИЙ УНИВЕРСИТЕТЫ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90175"/>
                  </a:ext>
                </a:extLst>
              </a:tr>
              <a:tr h="299256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7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38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80528" y="188640"/>
            <a:ext cx="889305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Глобальный инвестиционный индекс в России и в странах мира в 2021 г.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360973"/>
              </p:ext>
            </p:extLst>
          </p:nvPr>
        </p:nvGraphicFramePr>
        <p:xfrm>
          <a:off x="313182" y="692696"/>
          <a:ext cx="8393495" cy="59975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13408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2206335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167067">
                  <a:extLst>
                    <a:ext uri="{9D8B030D-6E8A-4147-A177-3AD203B41FA5}">
                      <a16:colId xmlns:a16="http://schemas.microsoft.com/office/drawing/2014/main" val="6702377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090741327"/>
                    </a:ext>
                  </a:extLst>
                </a:gridCol>
                <a:gridCol w="2190461">
                  <a:extLst>
                    <a:ext uri="{9D8B030D-6E8A-4147-A177-3AD203B41FA5}">
                      <a16:colId xmlns:a16="http://schemas.microsoft.com/office/drawing/2014/main" val="346521218"/>
                    </a:ext>
                  </a:extLst>
                </a:gridCol>
              </a:tblGrid>
              <a:tr h="10756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страны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международном рейтинге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среди 132 стран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страны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международном рейтинге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среди 132 стран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Швейцария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Турция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61388"/>
                  </a:ext>
                </a:extLst>
              </a:tr>
              <a:tr h="3103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США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Польша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72323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/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</a:t>
                      </a:r>
                      <a:endParaRPr lang="ru-RU" sz="1600" dirty="0"/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Вьетнам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46383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/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  <a:endParaRPr lang="ru-RU" sz="1600" dirty="0"/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Румыния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1109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/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  <a:endParaRPr lang="ru-RU" sz="1600" dirty="0"/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Чили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1691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/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600" dirty="0"/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Иран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09216"/>
                  </a:ext>
                </a:extLst>
              </a:tr>
              <a:tr h="3650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410630"/>
                  </a:ext>
                </a:extLst>
              </a:tr>
              <a:tr h="4200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765048"/>
                  </a:ext>
                </a:extLst>
              </a:tr>
              <a:tr h="1241869"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Индекс России по показателям расходов – 42, а по результатам – 58.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Индекс составлен Всемирной организацией интеллектуальной собственности и ранжирует экономики по эффективности их инновационных систем и рассчитывается на основе 81 показателя (5 главных компонентов: институты, человеческий капитал и исследования, инфраструктура, развитость рынка и бизнеса). Результаты инновационной деятельности – использование знаний и технологий и результаты творчества.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составлен Всемирной организацией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интеелектуакльной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собственности  и ранжирует экономики по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эффективночти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их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инноваицонных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систем и рассчитывается на основе 81 показателя (5 главных компонентов: институты, человеческий капитал и исследования,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инфрастурктура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развитость рынка и бизнеса). Результаты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инноваицлнной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 – использование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зннаний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технолог8ий и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результтаты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творчесвта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3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-108521" y="139279"/>
            <a:ext cx="93055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Доля отдельных стран в производстве высокотехнологических товаров </a:t>
            </a:r>
            <a:endParaRPr kumimoji="0" lang="en-US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kumimoji="0" lang="en-US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в мире  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/>
        </p:nvGraphicFramePr>
        <p:xfrm>
          <a:off x="545097" y="957845"/>
          <a:ext cx="7987343" cy="561489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94196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4893147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</a:tblGrid>
              <a:tr h="37361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Страна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в процентах к мировому объёму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378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5256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49226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Южная Корея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128909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46659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6215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9684"/>
                  </a:ext>
                </a:extLst>
              </a:tr>
              <a:tr h="4144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Тайвань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924729"/>
                  </a:ext>
                </a:extLst>
              </a:tr>
              <a:tr h="39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Турция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861226"/>
                  </a:ext>
                </a:extLst>
              </a:tr>
              <a:tr h="3939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79917"/>
                  </a:ext>
                </a:extLst>
              </a:tr>
              <a:tr h="59844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высокотехнологическим отраслям относятся отрасли, где доля НИОКР в расходах на производство составляет свыше 7,5% (в среднем – свыше 9).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504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</TotalTime>
  <Words>3494</Words>
  <Application>Microsoft Office PowerPoint</Application>
  <PresentationFormat>Экран (4:3)</PresentationFormat>
  <Paragraphs>1078</Paragraphs>
  <Slides>29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Angsana New</vt:lpstr>
      <vt:lpstr>Arial</vt:lpstr>
      <vt:lpstr>Arial Narrow</vt:lpstr>
      <vt:lpstr>Calibri</vt:lpstr>
      <vt:lpstr>Symbol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В России с 2014 по 2019 гг. инновационной фирмой-единорогом была компания AVITO с оценкой в 3,85 млрд долл. привлечённых финансов. Такой же фирмой могла стать компания Telegram, но её не включили из-за ICO. К числу реализованных фирм единорогов иностранные источники относят также Mail.Ru Group и Yandex.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Krotov</dc:creator>
  <cp:lastModifiedBy>KRV</cp:lastModifiedBy>
  <cp:revision>881</cp:revision>
  <cp:lastPrinted>2023-03-29T18:18:51Z</cp:lastPrinted>
  <dcterms:created xsi:type="dcterms:W3CDTF">2020-10-17T19:46:07Z</dcterms:created>
  <dcterms:modified xsi:type="dcterms:W3CDTF">2023-11-27T10:09:16Z</dcterms:modified>
</cp:coreProperties>
</file>