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848" r:id="rId3"/>
    <p:sldId id="344" r:id="rId4"/>
    <p:sldId id="866" r:id="rId5"/>
    <p:sldId id="369" r:id="rId6"/>
    <p:sldId id="795" r:id="rId7"/>
    <p:sldId id="798" r:id="rId8"/>
    <p:sldId id="258" r:id="rId9"/>
    <p:sldId id="803" r:id="rId10"/>
    <p:sldId id="797" r:id="rId11"/>
    <p:sldId id="800" r:id="rId12"/>
    <p:sldId id="380" r:id="rId13"/>
    <p:sldId id="893" r:id="rId14"/>
    <p:sldId id="904" r:id="rId15"/>
    <p:sldId id="844" r:id="rId16"/>
    <p:sldId id="858" r:id="rId17"/>
    <p:sldId id="865" r:id="rId18"/>
    <p:sldId id="868" r:id="rId19"/>
    <p:sldId id="869" r:id="rId20"/>
    <p:sldId id="867" r:id="rId21"/>
    <p:sldId id="260" r:id="rId22"/>
    <p:sldId id="276" r:id="rId23"/>
    <p:sldId id="272" r:id="rId24"/>
    <p:sldId id="259" r:id="rId25"/>
    <p:sldId id="296" r:id="rId26"/>
    <p:sldId id="394" r:id="rId27"/>
    <p:sldId id="859" r:id="rId28"/>
    <p:sldId id="860" r:id="rId29"/>
    <p:sldId id="392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49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40;&#1076;&#1084;&#1080;&#1085;&#1080;&#1089;&#1090;&#1088;&#1072;&#1090;&#1086;&#1088;\Google%20&#1044;&#1080;&#1089;&#1082;\&#1048;&#1069;&#1054;&#1055;&#1055;\&#1056;&#1072;&#1073;&#1086;&#1090;&#1072;\&#1050;&#1086;&#1085;&#1092;&#1077;&#1088;&#1077;&#1085;&#1094;&#1080;&#1080;%20&#1080;%20&#1089;&#1077;&#1084;&#1080;&#1085;&#1072;&#1088;&#1099;\2018.09.25-26.%20&#1057;&#1077;&#1084;&#1080;&#1085;&#1072;&#1088;%20&#1054;&#1089;&#1074;&#1086;&#1077;&#1085;&#1080;&#1077;%20&#1084;&#1080;&#1085;&#1077;&#1088;&#1072;&#1083;&#1100;&#1085;&#1086;-&#1089;&#1099;&#1088;&#1100;&#1077;&#1074;&#1099;&#1093;%20&#1088;&#1077;&#1089;&#1091;&#1088;&#1089;&#1086;&#1074;%20&#1042;&#1086;&#1089;&#1090;&#1086;&#1082;&#1072;%20&#1056;&#1086;&#1089;&#1089;&#1080;&#1080;%20&#1074;%20&#1082;&#1086;&#1085;&#1090;&#1077;&#1082;&#1089;&#1090;&#1077;%20&#1089;&#1086;&#1074;&#1088;&#1077;&#1084;&#1077;&#1085;&#1085;&#1099;&#1093;%20&#1090;&#1077;&#1093;&#1085;&#1086;&#1083;&#1086;&#1075;&#1080;&#1095;&#1077;&#1089;&#1082;&#1080;&#1093;%20&#1074;&#1099;&#1079;&#1086;&#1074;&#1086;&#1074;\&#1050;&#1072;&#1088;&#1090;&#1080;&#1085;&#1082;&#1080;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68330864"/>
        <c:axId val="1168330032"/>
      </c:barChart>
      <c:catAx>
        <c:axId val="116833086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68330032"/>
        <c:crosses val="autoZero"/>
        <c:auto val="1"/>
        <c:lblAlgn val="ctr"/>
        <c:lblOffset val="100"/>
        <c:noMultiLvlLbl val="0"/>
      </c:catAx>
      <c:valAx>
        <c:axId val="1168330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68330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AA3C6F-0C45-814C-A6B4-D6E5FA16BB99}" type="doc">
      <dgm:prSet loTypeId="urn:microsoft.com/office/officeart/2009/3/layout/Phased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4BDDED0-0BF1-BB4C-A495-D2281460E7C2}">
      <dgm:prSet phldrT="[Текст]"/>
      <dgm:spPr/>
      <dgm:t>
        <a:bodyPr/>
        <a:lstStyle/>
        <a:p>
          <a:r>
            <a:rPr lang="ru-RU" dirty="0"/>
            <a:t>Научно-образовательные звенья</a:t>
          </a:r>
        </a:p>
      </dgm:t>
    </dgm:pt>
    <dgm:pt modelId="{F7890FAB-0745-9648-B7FE-D0D87D6C87DB}" type="parTrans" cxnId="{9BC16A30-5931-6245-A4B8-4A6786EE76CC}">
      <dgm:prSet/>
      <dgm:spPr/>
      <dgm:t>
        <a:bodyPr/>
        <a:lstStyle/>
        <a:p>
          <a:endParaRPr lang="ru-RU"/>
        </a:p>
      </dgm:t>
    </dgm:pt>
    <dgm:pt modelId="{CF27BAE7-7FA0-0648-B3F9-2394B58A731C}" type="sibTrans" cxnId="{9BC16A30-5931-6245-A4B8-4A6786EE76CC}">
      <dgm:prSet/>
      <dgm:spPr/>
      <dgm:t>
        <a:bodyPr/>
        <a:lstStyle/>
        <a:p>
          <a:endParaRPr lang="ru-RU"/>
        </a:p>
      </dgm:t>
    </dgm:pt>
    <dgm:pt modelId="{DE05E0DB-FA0B-3448-9E51-B357625A46B0}">
      <dgm:prSet phldrT="[Текст]" custT="1"/>
      <dgm:spPr/>
      <dgm:t>
        <a:bodyPr/>
        <a:lstStyle/>
        <a:p>
          <a:r>
            <a:rPr lang="ru-RU" sz="1200" b="1" dirty="0">
              <a:latin typeface="Arial" panose="020B0604020202020204" pitchFamily="34" charset="0"/>
              <a:cs typeface="Arial" panose="020B0604020202020204" pitchFamily="34" charset="0"/>
            </a:rPr>
            <a:t>НАУКА</a:t>
          </a:r>
        </a:p>
      </dgm:t>
    </dgm:pt>
    <dgm:pt modelId="{7CDA1825-21B5-EF4A-946A-2C8A6916C28C}" type="parTrans" cxnId="{728C89C4-9AC3-5D45-A07B-5814FC38135B}">
      <dgm:prSet/>
      <dgm:spPr/>
      <dgm:t>
        <a:bodyPr/>
        <a:lstStyle/>
        <a:p>
          <a:endParaRPr lang="ru-RU"/>
        </a:p>
      </dgm:t>
    </dgm:pt>
    <dgm:pt modelId="{673F4811-E663-0047-83D2-BAFF20E0014D}" type="sibTrans" cxnId="{728C89C4-9AC3-5D45-A07B-5814FC38135B}">
      <dgm:prSet/>
      <dgm:spPr/>
      <dgm:t>
        <a:bodyPr/>
        <a:lstStyle/>
        <a:p>
          <a:endParaRPr lang="ru-RU"/>
        </a:p>
      </dgm:t>
    </dgm:pt>
    <dgm:pt modelId="{21473B60-970D-AD46-9142-E6E87D0A07D8}">
      <dgm:prSet phldrT="[Текст]" custT="1"/>
      <dgm:spPr/>
      <dgm:t>
        <a:bodyPr/>
        <a:lstStyle/>
        <a:p>
          <a:r>
            <a:rPr lang="ru-RU" sz="1400" b="1" dirty="0">
              <a:latin typeface="Arial" panose="020B0604020202020204" pitchFamily="34" charset="0"/>
              <a:cs typeface="Arial" panose="020B0604020202020204" pitchFamily="34" charset="0"/>
            </a:rPr>
            <a:t>ТЕХНО-ЛОГИИ</a:t>
          </a:r>
        </a:p>
      </dgm:t>
    </dgm:pt>
    <dgm:pt modelId="{4C7E02C6-A132-3C47-AFA0-C97817602682}" type="parTrans" cxnId="{A464E769-14AF-D84D-8E92-034BF2DAF3DE}">
      <dgm:prSet/>
      <dgm:spPr/>
      <dgm:t>
        <a:bodyPr/>
        <a:lstStyle/>
        <a:p>
          <a:endParaRPr lang="ru-RU"/>
        </a:p>
      </dgm:t>
    </dgm:pt>
    <dgm:pt modelId="{71040D61-CE0D-E649-9002-F6489240DC56}" type="sibTrans" cxnId="{A464E769-14AF-D84D-8E92-034BF2DAF3DE}">
      <dgm:prSet/>
      <dgm:spPr/>
      <dgm:t>
        <a:bodyPr/>
        <a:lstStyle/>
        <a:p>
          <a:endParaRPr lang="ru-RU"/>
        </a:p>
      </dgm:t>
    </dgm:pt>
    <dgm:pt modelId="{40C3A323-74AB-4142-AB65-5A28242EE303}">
      <dgm:prSet phldrT="[Текст]" custT="1"/>
      <dgm:spPr/>
      <dgm:t>
        <a:bodyPr/>
        <a:lstStyle/>
        <a:p>
          <a:r>
            <a:rPr lang="ru-RU" sz="1200" b="1" dirty="0">
              <a:latin typeface="Arial" panose="020B0604020202020204" pitchFamily="34" charset="0"/>
              <a:cs typeface="Arial" panose="020B0604020202020204" pitchFamily="34" charset="0"/>
            </a:rPr>
            <a:t>КАДРЫ</a:t>
          </a:r>
        </a:p>
      </dgm:t>
    </dgm:pt>
    <dgm:pt modelId="{5C2C76F9-BBDD-3744-B7B7-E2BCCF22B461}" type="parTrans" cxnId="{09B24FF1-F7F8-F044-8D4E-FCD4E63F5ADF}">
      <dgm:prSet/>
      <dgm:spPr/>
      <dgm:t>
        <a:bodyPr/>
        <a:lstStyle/>
        <a:p>
          <a:endParaRPr lang="ru-RU"/>
        </a:p>
      </dgm:t>
    </dgm:pt>
    <dgm:pt modelId="{FBD90C80-0AB0-624A-B576-6C43495FB4C8}" type="sibTrans" cxnId="{09B24FF1-F7F8-F044-8D4E-FCD4E63F5ADF}">
      <dgm:prSet/>
      <dgm:spPr/>
      <dgm:t>
        <a:bodyPr/>
        <a:lstStyle/>
        <a:p>
          <a:endParaRPr lang="ru-RU"/>
        </a:p>
      </dgm:t>
    </dgm:pt>
    <dgm:pt modelId="{E61055CC-2393-664C-A33E-EE1ED0930A13}">
      <dgm:prSet phldrT="[Текст]"/>
      <dgm:spPr/>
      <dgm:t>
        <a:bodyPr/>
        <a:lstStyle/>
        <a:p>
          <a:r>
            <a:rPr lang="ru-RU" dirty="0"/>
            <a:t>Производственные звенья</a:t>
          </a:r>
        </a:p>
      </dgm:t>
    </dgm:pt>
    <dgm:pt modelId="{93FCB740-76AB-9947-A7F0-D6992DB936ED}" type="parTrans" cxnId="{C228C47F-E9CC-5642-BCBC-5AA8CC1DC4EF}">
      <dgm:prSet/>
      <dgm:spPr/>
      <dgm:t>
        <a:bodyPr/>
        <a:lstStyle/>
        <a:p>
          <a:endParaRPr lang="ru-RU"/>
        </a:p>
      </dgm:t>
    </dgm:pt>
    <dgm:pt modelId="{9C258513-BAE8-2542-9CD5-5F1E6B445ABC}" type="sibTrans" cxnId="{C228C47F-E9CC-5642-BCBC-5AA8CC1DC4EF}">
      <dgm:prSet/>
      <dgm:spPr/>
      <dgm:t>
        <a:bodyPr/>
        <a:lstStyle/>
        <a:p>
          <a:endParaRPr lang="ru-RU"/>
        </a:p>
      </dgm:t>
    </dgm:pt>
    <dgm:pt modelId="{3EC27734-0C23-6345-A949-7A1F5508420C}">
      <dgm:prSet phldrT="[Текст]" custT="1"/>
      <dgm:spPr/>
      <dgm:t>
        <a:bodyPr/>
        <a:lstStyle/>
        <a:p>
          <a:endParaRPr lang="ru-RU" sz="2000" dirty="0"/>
        </a:p>
      </dgm:t>
    </dgm:pt>
    <dgm:pt modelId="{F66F19AD-0BDD-194A-8B33-ADBAB55B713E}" type="parTrans" cxnId="{F859E044-E323-894E-BB75-9BF4686BBF76}">
      <dgm:prSet/>
      <dgm:spPr/>
      <dgm:t>
        <a:bodyPr/>
        <a:lstStyle/>
        <a:p>
          <a:endParaRPr lang="ru-RU"/>
        </a:p>
      </dgm:t>
    </dgm:pt>
    <dgm:pt modelId="{B2B43CE7-95DC-BA48-91F6-193A881C280C}" type="sibTrans" cxnId="{F859E044-E323-894E-BB75-9BF4686BBF76}">
      <dgm:prSet/>
      <dgm:spPr/>
      <dgm:t>
        <a:bodyPr/>
        <a:lstStyle/>
        <a:p>
          <a:endParaRPr lang="ru-RU"/>
        </a:p>
      </dgm:t>
    </dgm:pt>
    <dgm:pt modelId="{296C87CE-43A2-0940-BAD7-36631F405672}">
      <dgm:prSet phldrT="[Текст]" custT="1"/>
      <dgm:spPr/>
      <dgm:t>
        <a:bodyPr lIns="0" rIns="0"/>
        <a:lstStyle/>
        <a:p>
          <a:pPr algn="ctr"/>
          <a:endParaRPr lang="ru-RU" sz="2000" dirty="0"/>
        </a:p>
      </dgm:t>
    </dgm:pt>
    <dgm:pt modelId="{6FFE4EF2-6262-A046-B0A0-E876D8ADA9EA}" type="parTrans" cxnId="{4835AB45-86C5-664B-BFE6-C656CA45FDC7}">
      <dgm:prSet/>
      <dgm:spPr/>
      <dgm:t>
        <a:bodyPr/>
        <a:lstStyle/>
        <a:p>
          <a:endParaRPr lang="ru-RU"/>
        </a:p>
      </dgm:t>
    </dgm:pt>
    <dgm:pt modelId="{A689A619-7E94-DD4C-9967-80E6EDAF2828}" type="sibTrans" cxnId="{4835AB45-86C5-664B-BFE6-C656CA45FDC7}">
      <dgm:prSet/>
      <dgm:spPr/>
      <dgm:t>
        <a:bodyPr/>
        <a:lstStyle/>
        <a:p>
          <a:endParaRPr lang="ru-RU"/>
        </a:p>
      </dgm:t>
    </dgm:pt>
    <dgm:pt modelId="{04FCFD60-7CA4-914C-B765-F051B2E57486}">
      <dgm:prSet phldrT="[Текст]"/>
      <dgm:spPr/>
      <dgm:t>
        <a:bodyPr/>
        <a:lstStyle/>
        <a:p>
          <a:r>
            <a:rPr lang="ru-RU" dirty="0"/>
            <a:t>Результат</a:t>
          </a:r>
        </a:p>
      </dgm:t>
    </dgm:pt>
    <dgm:pt modelId="{2691C1FC-D25A-4E43-AA01-3DBDA4405A35}" type="parTrans" cxnId="{A93D1FB4-37C4-B04B-939D-D78ECD964D56}">
      <dgm:prSet/>
      <dgm:spPr/>
      <dgm:t>
        <a:bodyPr/>
        <a:lstStyle/>
        <a:p>
          <a:endParaRPr lang="ru-RU"/>
        </a:p>
      </dgm:t>
    </dgm:pt>
    <dgm:pt modelId="{F12E0530-E093-F743-A693-8B5646EF3731}" type="sibTrans" cxnId="{A93D1FB4-37C4-B04B-939D-D78ECD964D56}">
      <dgm:prSet/>
      <dgm:spPr/>
      <dgm:t>
        <a:bodyPr/>
        <a:lstStyle/>
        <a:p>
          <a:endParaRPr lang="ru-RU"/>
        </a:p>
      </dgm:t>
    </dgm:pt>
    <dgm:pt modelId="{1389C125-2D5B-6B49-BFFE-0B35A9CBF67F}">
      <dgm:prSet phldrT="[Текст]" custT="1"/>
      <dgm:spPr/>
      <dgm:t>
        <a:bodyPr/>
        <a:lstStyle/>
        <a:p>
          <a:endParaRPr lang="ru-RU" sz="2400" dirty="0"/>
        </a:p>
      </dgm:t>
    </dgm:pt>
    <dgm:pt modelId="{808D0A3A-34F4-CF43-854E-7C4442F18258}" type="parTrans" cxnId="{5A48A209-B966-E448-B811-08D56FD455FF}">
      <dgm:prSet/>
      <dgm:spPr/>
      <dgm:t>
        <a:bodyPr/>
        <a:lstStyle/>
        <a:p>
          <a:endParaRPr lang="ru-RU"/>
        </a:p>
      </dgm:t>
    </dgm:pt>
    <dgm:pt modelId="{D8A00B70-34DA-8246-BEE5-22D92DA44788}" type="sibTrans" cxnId="{5A48A209-B966-E448-B811-08D56FD455FF}">
      <dgm:prSet/>
      <dgm:spPr/>
      <dgm:t>
        <a:bodyPr/>
        <a:lstStyle/>
        <a:p>
          <a:endParaRPr lang="ru-RU"/>
        </a:p>
      </dgm:t>
    </dgm:pt>
    <dgm:pt modelId="{4EEF7CEE-521A-974B-9364-736DFBC10664}" type="pres">
      <dgm:prSet presAssocID="{ABAA3C6F-0C45-814C-A6B4-D6E5FA16BB99}" presName="Name0" presStyleCnt="0">
        <dgm:presLayoutVars>
          <dgm:chMax val="3"/>
          <dgm:chPref val="3"/>
          <dgm:bulletEnabled val="1"/>
          <dgm:dir/>
          <dgm:animLvl val="lvl"/>
        </dgm:presLayoutVars>
      </dgm:prSet>
      <dgm:spPr/>
    </dgm:pt>
    <dgm:pt modelId="{D676A920-1CCF-014C-AC3B-DC721C3206CA}" type="pres">
      <dgm:prSet presAssocID="{ABAA3C6F-0C45-814C-A6B4-D6E5FA16BB99}" presName="arc1" presStyleLbl="node1" presStyleIdx="0" presStyleCnt="4"/>
      <dgm:spPr/>
    </dgm:pt>
    <dgm:pt modelId="{A7B20B6B-19DC-EA46-80BF-A9AD6EBEC24C}" type="pres">
      <dgm:prSet presAssocID="{ABAA3C6F-0C45-814C-A6B4-D6E5FA16BB99}" presName="arc3" presStyleLbl="node1" presStyleIdx="1" presStyleCnt="4"/>
      <dgm:spPr/>
    </dgm:pt>
    <dgm:pt modelId="{255A1E15-1006-B042-B928-3FA675556C20}" type="pres">
      <dgm:prSet presAssocID="{ABAA3C6F-0C45-814C-A6B4-D6E5FA16BB99}" presName="parentText2" presStyleLbl="revTx" presStyleIdx="0" presStyleCnt="3">
        <dgm:presLayoutVars>
          <dgm:chMax val="4"/>
          <dgm:chPref val="3"/>
          <dgm:bulletEnabled val="1"/>
        </dgm:presLayoutVars>
      </dgm:prSet>
      <dgm:spPr/>
    </dgm:pt>
    <dgm:pt modelId="{C23A8D24-5CE3-6B40-8622-33E5DC50A1F5}" type="pres">
      <dgm:prSet presAssocID="{ABAA3C6F-0C45-814C-A6B4-D6E5FA16BB99}" presName="arc2" presStyleLbl="node1" presStyleIdx="2" presStyleCnt="4"/>
      <dgm:spPr/>
    </dgm:pt>
    <dgm:pt modelId="{8225790F-6455-214F-B16D-291CF7570257}" type="pres">
      <dgm:prSet presAssocID="{ABAA3C6F-0C45-814C-A6B4-D6E5FA16BB99}" presName="arc4" presStyleLbl="node1" presStyleIdx="3" presStyleCnt="4"/>
      <dgm:spPr/>
    </dgm:pt>
    <dgm:pt modelId="{C66CA9CB-B581-3943-BA4F-FFE8BB25EC5E}" type="pres">
      <dgm:prSet presAssocID="{ABAA3C6F-0C45-814C-A6B4-D6E5FA16BB99}" presName="parentText3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752F9A6B-6B1B-8746-B9D3-1D958AEB836F}" type="pres">
      <dgm:prSet presAssocID="{ABAA3C6F-0C45-814C-A6B4-D6E5FA16BB99}" presName="middleComposite" presStyleCnt="0"/>
      <dgm:spPr/>
    </dgm:pt>
    <dgm:pt modelId="{5FD50A57-CD5C-EA44-813D-710C1FA82DB8}" type="pres">
      <dgm:prSet presAssocID="{3EC27734-0C23-6345-A949-7A1F5508420C}" presName="circ1" presStyleLbl="vennNode1" presStyleIdx="0" presStyleCnt="8"/>
      <dgm:spPr/>
    </dgm:pt>
    <dgm:pt modelId="{28EE2025-D43A-D143-939C-129BB556BCAF}" type="pres">
      <dgm:prSet presAssocID="{3EC27734-0C23-6345-A949-7A1F5508420C}" presName="circ1Tx" presStyleLbl="revTx" presStyleIdx="1" presStyleCnt="3">
        <dgm:presLayoutVars>
          <dgm:chMax val="0"/>
          <dgm:chPref val="0"/>
        </dgm:presLayoutVars>
      </dgm:prSet>
      <dgm:spPr/>
    </dgm:pt>
    <dgm:pt modelId="{14C19473-F777-624E-81AD-277401ED14D7}" type="pres">
      <dgm:prSet presAssocID="{296C87CE-43A2-0940-BAD7-36631F405672}" presName="circ2" presStyleLbl="vennNode1" presStyleIdx="1" presStyleCnt="8" custScaleX="122093" custScaleY="120855" custLinFactNeighborX="3076" custLinFactNeighborY="-12351"/>
      <dgm:spPr/>
    </dgm:pt>
    <dgm:pt modelId="{D2D3F629-A5EA-0747-A6A8-2256C57991CD}" type="pres">
      <dgm:prSet presAssocID="{296C87CE-43A2-0940-BAD7-36631F405672}" presName="circ2Tx" presStyleLbl="revTx" presStyleIdx="1" presStyleCnt="3">
        <dgm:presLayoutVars>
          <dgm:chMax val="0"/>
          <dgm:chPref val="0"/>
        </dgm:presLayoutVars>
      </dgm:prSet>
      <dgm:spPr/>
    </dgm:pt>
    <dgm:pt modelId="{BA4EBE93-EA93-1047-BE58-47313B7C8269}" type="pres">
      <dgm:prSet presAssocID="{ABAA3C6F-0C45-814C-A6B4-D6E5FA16BB99}" presName="leftComposite" presStyleCnt="0"/>
      <dgm:spPr/>
    </dgm:pt>
    <dgm:pt modelId="{6CE27631-3BB4-4646-B7DB-F4EFA3EBE0B4}" type="pres">
      <dgm:prSet presAssocID="{DE05E0DB-FA0B-3448-9E51-B357625A46B0}" presName="childText1_1" presStyleLbl="vennNode1" presStyleIdx="2" presStyleCnt="8">
        <dgm:presLayoutVars>
          <dgm:chMax val="0"/>
          <dgm:chPref val="0"/>
        </dgm:presLayoutVars>
      </dgm:prSet>
      <dgm:spPr/>
    </dgm:pt>
    <dgm:pt modelId="{2D6FC44A-6F79-6542-9C38-780494389222}" type="pres">
      <dgm:prSet presAssocID="{DE05E0DB-FA0B-3448-9E51-B357625A46B0}" presName="ellipse1" presStyleLbl="vennNode1" presStyleIdx="3" presStyleCnt="8"/>
      <dgm:spPr/>
    </dgm:pt>
    <dgm:pt modelId="{4CF7D584-ED74-7741-80F0-E480C291D82E}" type="pres">
      <dgm:prSet presAssocID="{DE05E0DB-FA0B-3448-9E51-B357625A46B0}" presName="ellipse2" presStyleLbl="vennNode1" presStyleIdx="4" presStyleCnt="8"/>
      <dgm:spPr/>
    </dgm:pt>
    <dgm:pt modelId="{0493BB16-07C6-6E41-A56D-D7EE545A2671}" type="pres">
      <dgm:prSet presAssocID="{21473B60-970D-AD46-9142-E6E87D0A07D8}" presName="childText1_2" presStyleLbl="vennNode1" presStyleIdx="5" presStyleCnt="8" custScaleX="119221" custScaleY="117128">
        <dgm:presLayoutVars>
          <dgm:chMax val="0"/>
          <dgm:chPref val="0"/>
        </dgm:presLayoutVars>
      </dgm:prSet>
      <dgm:spPr/>
    </dgm:pt>
    <dgm:pt modelId="{60E54720-1054-9742-978F-2BBF4F2F2D2B}" type="pres">
      <dgm:prSet presAssocID="{21473B60-970D-AD46-9142-E6E87D0A07D8}" presName="ellipse3" presStyleLbl="vennNode1" presStyleIdx="6" presStyleCnt="8"/>
      <dgm:spPr/>
    </dgm:pt>
    <dgm:pt modelId="{CBA1865A-5129-1441-B7CC-68565CE7ED63}" type="pres">
      <dgm:prSet presAssocID="{40C3A323-74AB-4142-AB65-5A28242EE303}" presName="childText1_3" presStyleLbl="vennNode1" presStyleIdx="7" presStyleCnt="8">
        <dgm:presLayoutVars>
          <dgm:chMax val="0"/>
          <dgm:chPref val="0"/>
        </dgm:presLayoutVars>
      </dgm:prSet>
      <dgm:spPr/>
    </dgm:pt>
    <dgm:pt modelId="{5DB075FC-4DD3-DE49-8F85-1401E0A72AE9}" type="pres">
      <dgm:prSet presAssocID="{ABAA3C6F-0C45-814C-A6B4-D6E5FA16BB99}" presName="rightChild" presStyleLbl="node2" presStyleIdx="0" presStyleCnt="1" custScaleX="119594" custScaleY="117331" custLinFactNeighborX="2394" custLinFactNeighborY="-3524">
        <dgm:presLayoutVars>
          <dgm:chMax val="0"/>
          <dgm:chPref val="0"/>
        </dgm:presLayoutVars>
      </dgm:prSet>
      <dgm:spPr/>
    </dgm:pt>
    <dgm:pt modelId="{97A2A750-93B6-D048-ABCD-C5D66331ADCA}" type="pres">
      <dgm:prSet presAssocID="{ABAA3C6F-0C45-814C-A6B4-D6E5FA16BB99}" presName="parentText1" presStyleLbl="revTx" presStyleIdx="2" presStyleCnt="3">
        <dgm:presLayoutVars>
          <dgm:chMax val="4"/>
          <dgm:chPref val="3"/>
          <dgm:bulletEnabled val="1"/>
        </dgm:presLayoutVars>
      </dgm:prSet>
      <dgm:spPr/>
    </dgm:pt>
  </dgm:ptLst>
  <dgm:cxnLst>
    <dgm:cxn modelId="{C1769F00-2187-2E42-A13F-7BC59945DE68}" type="presOf" srcId="{04FCFD60-7CA4-914C-B765-F051B2E57486}" destId="{C66CA9CB-B581-3943-BA4F-FFE8BB25EC5E}" srcOrd="0" destOrd="0" presId="urn:microsoft.com/office/officeart/2009/3/layout/PhasedProcess"/>
    <dgm:cxn modelId="{53F81D03-3044-F24D-94B7-20C5F53DD7C0}" type="presOf" srcId="{296C87CE-43A2-0940-BAD7-36631F405672}" destId="{D2D3F629-A5EA-0747-A6A8-2256C57991CD}" srcOrd="1" destOrd="0" presId="urn:microsoft.com/office/officeart/2009/3/layout/PhasedProcess"/>
    <dgm:cxn modelId="{5A48A209-B966-E448-B811-08D56FD455FF}" srcId="{04FCFD60-7CA4-914C-B765-F051B2E57486}" destId="{1389C125-2D5B-6B49-BFFE-0B35A9CBF67F}" srcOrd="0" destOrd="0" parTransId="{808D0A3A-34F4-CF43-854E-7C4442F18258}" sibTransId="{D8A00B70-34DA-8246-BEE5-22D92DA44788}"/>
    <dgm:cxn modelId="{144C2A1F-240D-554D-A9BB-A8F395484D88}" type="presOf" srcId="{DE05E0DB-FA0B-3448-9E51-B357625A46B0}" destId="{6CE27631-3BB4-4646-B7DB-F4EFA3EBE0B4}" srcOrd="0" destOrd="0" presId="urn:microsoft.com/office/officeart/2009/3/layout/PhasedProcess"/>
    <dgm:cxn modelId="{9BC16A30-5931-6245-A4B8-4A6786EE76CC}" srcId="{ABAA3C6F-0C45-814C-A6B4-D6E5FA16BB99}" destId="{D4BDDED0-0BF1-BB4C-A495-D2281460E7C2}" srcOrd="0" destOrd="0" parTransId="{F7890FAB-0745-9648-B7FE-D0D87D6C87DB}" sibTransId="{CF27BAE7-7FA0-0648-B3F9-2394B58A731C}"/>
    <dgm:cxn modelId="{9B6CD764-9CD2-0240-AC10-826A37456D75}" type="presOf" srcId="{3EC27734-0C23-6345-A949-7A1F5508420C}" destId="{28EE2025-D43A-D143-939C-129BB556BCAF}" srcOrd="1" destOrd="0" presId="urn:microsoft.com/office/officeart/2009/3/layout/PhasedProcess"/>
    <dgm:cxn modelId="{F859E044-E323-894E-BB75-9BF4686BBF76}" srcId="{E61055CC-2393-664C-A33E-EE1ED0930A13}" destId="{3EC27734-0C23-6345-A949-7A1F5508420C}" srcOrd="0" destOrd="0" parTransId="{F66F19AD-0BDD-194A-8B33-ADBAB55B713E}" sibTransId="{B2B43CE7-95DC-BA48-91F6-193A881C280C}"/>
    <dgm:cxn modelId="{35B95E65-A319-BE43-96B9-75D21D0DC063}" type="presOf" srcId="{3EC27734-0C23-6345-A949-7A1F5508420C}" destId="{5FD50A57-CD5C-EA44-813D-710C1FA82DB8}" srcOrd="0" destOrd="0" presId="urn:microsoft.com/office/officeart/2009/3/layout/PhasedProcess"/>
    <dgm:cxn modelId="{E2875845-96D8-3F4C-ADF6-7882476E3E2A}" type="presOf" srcId="{40C3A323-74AB-4142-AB65-5A28242EE303}" destId="{CBA1865A-5129-1441-B7CC-68565CE7ED63}" srcOrd="0" destOrd="0" presId="urn:microsoft.com/office/officeart/2009/3/layout/PhasedProcess"/>
    <dgm:cxn modelId="{4835AB45-86C5-664B-BFE6-C656CA45FDC7}" srcId="{E61055CC-2393-664C-A33E-EE1ED0930A13}" destId="{296C87CE-43A2-0940-BAD7-36631F405672}" srcOrd="1" destOrd="0" parTransId="{6FFE4EF2-6262-A046-B0A0-E876D8ADA9EA}" sibTransId="{A689A619-7E94-DD4C-9967-80E6EDAF2828}"/>
    <dgm:cxn modelId="{A464E769-14AF-D84D-8E92-034BF2DAF3DE}" srcId="{D4BDDED0-0BF1-BB4C-A495-D2281460E7C2}" destId="{21473B60-970D-AD46-9142-E6E87D0A07D8}" srcOrd="1" destOrd="0" parTransId="{4C7E02C6-A132-3C47-AFA0-C97817602682}" sibTransId="{71040D61-CE0D-E649-9002-F6489240DC56}"/>
    <dgm:cxn modelId="{34DBCF4E-BFCF-534E-BEBD-E1C40BFB4CDD}" type="presOf" srcId="{296C87CE-43A2-0940-BAD7-36631F405672}" destId="{14C19473-F777-624E-81AD-277401ED14D7}" srcOrd="0" destOrd="0" presId="urn:microsoft.com/office/officeart/2009/3/layout/PhasedProcess"/>
    <dgm:cxn modelId="{B150F66E-CD12-7C44-9A62-E801A5264DED}" type="presOf" srcId="{D4BDDED0-0BF1-BB4C-A495-D2281460E7C2}" destId="{97A2A750-93B6-D048-ABCD-C5D66331ADCA}" srcOrd="0" destOrd="0" presId="urn:microsoft.com/office/officeart/2009/3/layout/PhasedProcess"/>
    <dgm:cxn modelId="{F674D06F-B288-B84C-8F47-623AA1017E33}" type="presOf" srcId="{1389C125-2D5B-6B49-BFFE-0B35A9CBF67F}" destId="{5DB075FC-4DD3-DE49-8F85-1401E0A72AE9}" srcOrd="0" destOrd="0" presId="urn:microsoft.com/office/officeart/2009/3/layout/PhasedProcess"/>
    <dgm:cxn modelId="{C228C47F-E9CC-5642-BCBC-5AA8CC1DC4EF}" srcId="{ABAA3C6F-0C45-814C-A6B4-D6E5FA16BB99}" destId="{E61055CC-2393-664C-A33E-EE1ED0930A13}" srcOrd="1" destOrd="0" parTransId="{93FCB740-76AB-9947-A7F0-D6992DB936ED}" sibTransId="{9C258513-BAE8-2542-9CD5-5F1E6B445ABC}"/>
    <dgm:cxn modelId="{D76A9D99-DBCD-9F4F-92E4-BFBE354D8E54}" type="presOf" srcId="{ABAA3C6F-0C45-814C-A6B4-D6E5FA16BB99}" destId="{4EEF7CEE-521A-974B-9364-736DFBC10664}" srcOrd="0" destOrd="0" presId="urn:microsoft.com/office/officeart/2009/3/layout/PhasedProcess"/>
    <dgm:cxn modelId="{B0E1F4A9-A1FD-594F-91D7-092F182B922B}" type="presOf" srcId="{E61055CC-2393-664C-A33E-EE1ED0930A13}" destId="{255A1E15-1006-B042-B928-3FA675556C20}" srcOrd="0" destOrd="0" presId="urn:microsoft.com/office/officeart/2009/3/layout/PhasedProcess"/>
    <dgm:cxn modelId="{A93D1FB4-37C4-B04B-939D-D78ECD964D56}" srcId="{ABAA3C6F-0C45-814C-A6B4-D6E5FA16BB99}" destId="{04FCFD60-7CA4-914C-B765-F051B2E57486}" srcOrd="2" destOrd="0" parTransId="{2691C1FC-D25A-4E43-AA01-3DBDA4405A35}" sibTransId="{F12E0530-E093-F743-A693-8B5646EF3731}"/>
    <dgm:cxn modelId="{728C89C4-9AC3-5D45-A07B-5814FC38135B}" srcId="{D4BDDED0-0BF1-BB4C-A495-D2281460E7C2}" destId="{DE05E0DB-FA0B-3448-9E51-B357625A46B0}" srcOrd="0" destOrd="0" parTransId="{7CDA1825-21B5-EF4A-946A-2C8A6916C28C}" sibTransId="{673F4811-E663-0047-83D2-BAFF20E0014D}"/>
    <dgm:cxn modelId="{1852C0D2-68B0-6741-B058-2BE8941652E4}" type="presOf" srcId="{21473B60-970D-AD46-9142-E6E87D0A07D8}" destId="{0493BB16-07C6-6E41-A56D-D7EE545A2671}" srcOrd="0" destOrd="0" presId="urn:microsoft.com/office/officeart/2009/3/layout/PhasedProcess"/>
    <dgm:cxn modelId="{09B24FF1-F7F8-F044-8D4E-FCD4E63F5ADF}" srcId="{D4BDDED0-0BF1-BB4C-A495-D2281460E7C2}" destId="{40C3A323-74AB-4142-AB65-5A28242EE303}" srcOrd="2" destOrd="0" parTransId="{5C2C76F9-BBDD-3744-B7B7-E2BCCF22B461}" sibTransId="{FBD90C80-0AB0-624A-B576-6C43495FB4C8}"/>
    <dgm:cxn modelId="{3F561464-5273-654D-94E0-2FA9AB5E0799}" type="presParOf" srcId="{4EEF7CEE-521A-974B-9364-736DFBC10664}" destId="{D676A920-1CCF-014C-AC3B-DC721C3206CA}" srcOrd="0" destOrd="0" presId="urn:microsoft.com/office/officeart/2009/3/layout/PhasedProcess"/>
    <dgm:cxn modelId="{2A4B5FA3-FDE1-8145-9141-40780D593992}" type="presParOf" srcId="{4EEF7CEE-521A-974B-9364-736DFBC10664}" destId="{A7B20B6B-19DC-EA46-80BF-A9AD6EBEC24C}" srcOrd="1" destOrd="0" presId="urn:microsoft.com/office/officeart/2009/3/layout/PhasedProcess"/>
    <dgm:cxn modelId="{E8065A58-3AA2-B645-ADC4-3C84985C949B}" type="presParOf" srcId="{4EEF7CEE-521A-974B-9364-736DFBC10664}" destId="{255A1E15-1006-B042-B928-3FA675556C20}" srcOrd="2" destOrd="0" presId="urn:microsoft.com/office/officeart/2009/3/layout/PhasedProcess"/>
    <dgm:cxn modelId="{DBD92E95-7C4F-B24B-BC9E-E9036662A343}" type="presParOf" srcId="{4EEF7CEE-521A-974B-9364-736DFBC10664}" destId="{C23A8D24-5CE3-6B40-8622-33E5DC50A1F5}" srcOrd="3" destOrd="0" presId="urn:microsoft.com/office/officeart/2009/3/layout/PhasedProcess"/>
    <dgm:cxn modelId="{492A86A1-DD64-D246-82BB-6EA0A36AC5D4}" type="presParOf" srcId="{4EEF7CEE-521A-974B-9364-736DFBC10664}" destId="{8225790F-6455-214F-B16D-291CF7570257}" srcOrd="4" destOrd="0" presId="urn:microsoft.com/office/officeart/2009/3/layout/PhasedProcess"/>
    <dgm:cxn modelId="{3BBB9185-B6BB-5045-BCE9-4886331E7FA3}" type="presParOf" srcId="{4EEF7CEE-521A-974B-9364-736DFBC10664}" destId="{C66CA9CB-B581-3943-BA4F-FFE8BB25EC5E}" srcOrd="5" destOrd="0" presId="urn:microsoft.com/office/officeart/2009/3/layout/PhasedProcess"/>
    <dgm:cxn modelId="{47DF3CD6-493B-2E45-9779-51198E330C55}" type="presParOf" srcId="{4EEF7CEE-521A-974B-9364-736DFBC10664}" destId="{752F9A6B-6B1B-8746-B9D3-1D958AEB836F}" srcOrd="6" destOrd="0" presId="urn:microsoft.com/office/officeart/2009/3/layout/PhasedProcess"/>
    <dgm:cxn modelId="{226FC225-6330-BE41-A71F-685BD415CFBD}" type="presParOf" srcId="{752F9A6B-6B1B-8746-B9D3-1D958AEB836F}" destId="{5FD50A57-CD5C-EA44-813D-710C1FA82DB8}" srcOrd="0" destOrd="0" presId="urn:microsoft.com/office/officeart/2009/3/layout/PhasedProcess"/>
    <dgm:cxn modelId="{32C2122D-8DC8-BD4A-8A49-A43DB934888F}" type="presParOf" srcId="{752F9A6B-6B1B-8746-B9D3-1D958AEB836F}" destId="{28EE2025-D43A-D143-939C-129BB556BCAF}" srcOrd="1" destOrd="0" presId="urn:microsoft.com/office/officeart/2009/3/layout/PhasedProcess"/>
    <dgm:cxn modelId="{7A5DC6C9-4A30-7744-B120-F7CA913352D1}" type="presParOf" srcId="{752F9A6B-6B1B-8746-B9D3-1D958AEB836F}" destId="{14C19473-F777-624E-81AD-277401ED14D7}" srcOrd="2" destOrd="0" presId="urn:microsoft.com/office/officeart/2009/3/layout/PhasedProcess"/>
    <dgm:cxn modelId="{DC68BCFD-2D42-2B43-BE4A-599917A97624}" type="presParOf" srcId="{752F9A6B-6B1B-8746-B9D3-1D958AEB836F}" destId="{D2D3F629-A5EA-0747-A6A8-2256C57991CD}" srcOrd="3" destOrd="0" presId="urn:microsoft.com/office/officeart/2009/3/layout/PhasedProcess"/>
    <dgm:cxn modelId="{D9F3E951-23A2-8E45-BBDA-ADDC0DCDCF84}" type="presParOf" srcId="{4EEF7CEE-521A-974B-9364-736DFBC10664}" destId="{BA4EBE93-EA93-1047-BE58-47313B7C8269}" srcOrd="7" destOrd="0" presId="urn:microsoft.com/office/officeart/2009/3/layout/PhasedProcess"/>
    <dgm:cxn modelId="{63AFF90B-67B5-424C-B908-012E03E1815E}" type="presParOf" srcId="{BA4EBE93-EA93-1047-BE58-47313B7C8269}" destId="{6CE27631-3BB4-4646-B7DB-F4EFA3EBE0B4}" srcOrd="0" destOrd="0" presId="urn:microsoft.com/office/officeart/2009/3/layout/PhasedProcess"/>
    <dgm:cxn modelId="{6DA46687-99EC-E342-96AD-9AD3264E47D5}" type="presParOf" srcId="{BA4EBE93-EA93-1047-BE58-47313B7C8269}" destId="{2D6FC44A-6F79-6542-9C38-780494389222}" srcOrd="1" destOrd="0" presId="urn:microsoft.com/office/officeart/2009/3/layout/PhasedProcess"/>
    <dgm:cxn modelId="{E892C643-33E1-604B-BFB0-46D95208E03E}" type="presParOf" srcId="{BA4EBE93-EA93-1047-BE58-47313B7C8269}" destId="{4CF7D584-ED74-7741-80F0-E480C291D82E}" srcOrd="2" destOrd="0" presId="urn:microsoft.com/office/officeart/2009/3/layout/PhasedProcess"/>
    <dgm:cxn modelId="{E1C48925-9814-1B4D-A599-74DC9E0F32EB}" type="presParOf" srcId="{BA4EBE93-EA93-1047-BE58-47313B7C8269}" destId="{0493BB16-07C6-6E41-A56D-D7EE545A2671}" srcOrd="3" destOrd="0" presId="urn:microsoft.com/office/officeart/2009/3/layout/PhasedProcess"/>
    <dgm:cxn modelId="{F122FEC0-4540-6E49-B4EF-6A041CFCB8C4}" type="presParOf" srcId="{BA4EBE93-EA93-1047-BE58-47313B7C8269}" destId="{60E54720-1054-9742-978F-2BBF4F2F2D2B}" srcOrd="4" destOrd="0" presId="urn:microsoft.com/office/officeart/2009/3/layout/PhasedProcess"/>
    <dgm:cxn modelId="{676F0FF2-CCE0-A745-858A-BE6460252CE5}" type="presParOf" srcId="{BA4EBE93-EA93-1047-BE58-47313B7C8269}" destId="{CBA1865A-5129-1441-B7CC-68565CE7ED63}" srcOrd="5" destOrd="0" presId="urn:microsoft.com/office/officeart/2009/3/layout/PhasedProcess"/>
    <dgm:cxn modelId="{57CFA316-EA33-3145-98FB-D34BE0455EDA}" type="presParOf" srcId="{4EEF7CEE-521A-974B-9364-736DFBC10664}" destId="{5DB075FC-4DD3-DE49-8F85-1401E0A72AE9}" srcOrd="8" destOrd="0" presId="urn:microsoft.com/office/officeart/2009/3/layout/PhasedProcess"/>
    <dgm:cxn modelId="{3AD6B9A7-38C2-954E-A24F-70798845BC44}" type="presParOf" srcId="{4EEF7CEE-521A-974B-9364-736DFBC10664}" destId="{97A2A750-93B6-D048-ABCD-C5D66331ADCA}" srcOrd="9" destOrd="0" presId="urn:microsoft.com/office/officeart/2009/3/layout/Phased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76A920-1CCF-014C-AC3B-DC721C3206CA}">
      <dsp:nvSpPr>
        <dsp:cNvPr id="0" name=""/>
        <dsp:cNvSpPr/>
      </dsp:nvSpPr>
      <dsp:spPr>
        <a:xfrm rot="5400000">
          <a:off x="1299813" y="-230"/>
          <a:ext cx="3004120" cy="3004581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B20B6B-19DC-EA46-80BF-A9AD6EBEC24C}">
      <dsp:nvSpPr>
        <dsp:cNvPr id="0" name=""/>
        <dsp:cNvSpPr/>
      </dsp:nvSpPr>
      <dsp:spPr>
        <a:xfrm rot="16200000">
          <a:off x="4391668" y="-230"/>
          <a:ext cx="3004120" cy="3004581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5A1E15-1006-B042-B928-3FA675556C20}">
      <dsp:nvSpPr>
        <dsp:cNvPr id="0" name=""/>
        <dsp:cNvSpPr/>
      </dsp:nvSpPr>
      <dsp:spPr>
        <a:xfrm>
          <a:off x="4746896" y="2609542"/>
          <a:ext cx="2280936" cy="6010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Производственные звенья</a:t>
          </a:r>
        </a:p>
      </dsp:txBody>
      <dsp:txXfrm>
        <a:off x="4746896" y="2609542"/>
        <a:ext cx="2280936" cy="601016"/>
      </dsp:txXfrm>
    </dsp:sp>
    <dsp:sp modelId="{C23A8D24-5CE3-6B40-8622-33E5DC50A1F5}">
      <dsp:nvSpPr>
        <dsp:cNvPr id="0" name=""/>
        <dsp:cNvSpPr/>
      </dsp:nvSpPr>
      <dsp:spPr>
        <a:xfrm rot="5400000">
          <a:off x="4295304" y="-230"/>
          <a:ext cx="3004120" cy="3004581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25790F-6455-214F-B16D-291CF7570257}">
      <dsp:nvSpPr>
        <dsp:cNvPr id="0" name=""/>
        <dsp:cNvSpPr/>
      </dsp:nvSpPr>
      <dsp:spPr>
        <a:xfrm rot="16200000">
          <a:off x="7386250" y="-230"/>
          <a:ext cx="3004120" cy="3004581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6CA9CB-B581-3943-BA4F-FFE8BB25EC5E}">
      <dsp:nvSpPr>
        <dsp:cNvPr id="0" name=""/>
        <dsp:cNvSpPr/>
      </dsp:nvSpPr>
      <dsp:spPr>
        <a:xfrm>
          <a:off x="7522384" y="2609542"/>
          <a:ext cx="2280936" cy="6010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Результат</a:t>
          </a:r>
        </a:p>
      </dsp:txBody>
      <dsp:txXfrm>
        <a:off x="7522384" y="2609542"/>
        <a:ext cx="2280936" cy="601016"/>
      </dsp:txXfrm>
    </dsp:sp>
    <dsp:sp modelId="{5FD50A57-CD5C-EA44-813D-710C1FA82DB8}">
      <dsp:nvSpPr>
        <dsp:cNvPr id="0" name=""/>
        <dsp:cNvSpPr/>
      </dsp:nvSpPr>
      <dsp:spPr>
        <a:xfrm>
          <a:off x="4597582" y="862010"/>
          <a:ext cx="1376416" cy="137641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kern="1200" dirty="0"/>
        </a:p>
      </dsp:txBody>
      <dsp:txXfrm>
        <a:off x="4789784" y="1024319"/>
        <a:ext cx="793609" cy="1051798"/>
      </dsp:txXfrm>
    </dsp:sp>
    <dsp:sp modelId="{14C19473-F777-624E-81AD-277401ED14D7}">
      <dsp:nvSpPr>
        <dsp:cNvPr id="0" name=""/>
        <dsp:cNvSpPr/>
      </dsp:nvSpPr>
      <dsp:spPr>
        <a:xfrm>
          <a:off x="5479886" y="548483"/>
          <a:ext cx="1680508" cy="166346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kern="1200" dirty="0"/>
        </a:p>
      </dsp:txBody>
      <dsp:txXfrm>
        <a:off x="5956787" y="744641"/>
        <a:ext cx="968941" cy="1271150"/>
      </dsp:txXfrm>
    </dsp:sp>
    <dsp:sp modelId="{6CE27631-3BB4-4646-B7DB-F4EFA3EBE0B4}">
      <dsp:nvSpPr>
        <dsp:cNvPr id="0" name=""/>
        <dsp:cNvSpPr/>
      </dsp:nvSpPr>
      <dsp:spPr>
        <a:xfrm>
          <a:off x="2120372" y="456044"/>
          <a:ext cx="951881" cy="95190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latin typeface="Arial" panose="020B0604020202020204" pitchFamily="34" charset="0"/>
              <a:cs typeface="Arial" panose="020B0604020202020204" pitchFamily="34" charset="0"/>
            </a:rPr>
            <a:t>НАУКА</a:t>
          </a:r>
        </a:p>
      </dsp:txBody>
      <dsp:txXfrm>
        <a:off x="2259772" y="595447"/>
        <a:ext cx="673081" cy="673098"/>
      </dsp:txXfrm>
    </dsp:sp>
    <dsp:sp modelId="{2D6FC44A-6F79-6542-9C38-780494389222}">
      <dsp:nvSpPr>
        <dsp:cNvPr id="0" name=""/>
        <dsp:cNvSpPr/>
      </dsp:nvSpPr>
      <dsp:spPr>
        <a:xfrm>
          <a:off x="1769303" y="1251878"/>
          <a:ext cx="467571" cy="46738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CF7D584-ED74-7741-80F0-E480C291D82E}">
      <dsp:nvSpPr>
        <dsp:cNvPr id="0" name=""/>
        <dsp:cNvSpPr/>
      </dsp:nvSpPr>
      <dsp:spPr>
        <a:xfrm>
          <a:off x="3150368" y="643287"/>
          <a:ext cx="272061" cy="27188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493BB16-07C6-6E41-A56D-D7EE545A2671}">
      <dsp:nvSpPr>
        <dsp:cNvPr id="0" name=""/>
        <dsp:cNvSpPr/>
      </dsp:nvSpPr>
      <dsp:spPr>
        <a:xfrm>
          <a:off x="2957785" y="943064"/>
          <a:ext cx="1134843" cy="111494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Arial" panose="020B0604020202020204" pitchFamily="34" charset="0"/>
              <a:cs typeface="Arial" panose="020B0604020202020204" pitchFamily="34" charset="0"/>
            </a:rPr>
            <a:t>ТЕХНО-ЛОГИИ</a:t>
          </a:r>
        </a:p>
      </dsp:txBody>
      <dsp:txXfrm>
        <a:off x="3123979" y="1106344"/>
        <a:ext cx="802455" cy="788386"/>
      </dsp:txXfrm>
    </dsp:sp>
    <dsp:sp modelId="{60E54720-1054-9742-978F-2BBF4F2F2D2B}">
      <dsp:nvSpPr>
        <dsp:cNvPr id="0" name=""/>
        <dsp:cNvSpPr/>
      </dsp:nvSpPr>
      <dsp:spPr>
        <a:xfrm>
          <a:off x="3148806" y="2034706"/>
          <a:ext cx="272061" cy="27188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BA1865A-5129-1441-B7CC-68565CE7ED63}">
      <dsp:nvSpPr>
        <dsp:cNvPr id="0" name=""/>
        <dsp:cNvSpPr/>
      </dsp:nvSpPr>
      <dsp:spPr>
        <a:xfrm>
          <a:off x="2137334" y="1568560"/>
          <a:ext cx="951881" cy="95190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latin typeface="Arial" panose="020B0604020202020204" pitchFamily="34" charset="0"/>
              <a:cs typeface="Arial" panose="020B0604020202020204" pitchFamily="34" charset="0"/>
            </a:rPr>
            <a:t>КАДРЫ</a:t>
          </a:r>
        </a:p>
      </dsp:txBody>
      <dsp:txXfrm>
        <a:off x="2276734" y="1707963"/>
        <a:ext cx="673081" cy="673098"/>
      </dsp:txXfrm>
    </dsp:sp>
    <dsp:sp modelId="{5DB075FC-4DD3-DE49-8F85-1401E0A72AE9}">
      <dsp:nvSpPr>
        <dsp:cNvPr id="0" name=""/>
        <dsp:cNvSpPr/>
      </dsp:nvSpPr>
      <dsp:spPr>
        <a:xfrm>
          <a:off x="7651588" y="407087"/>
          <a:ext cx="2098356" cy="2058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 dirty="0"/>
        </a:p>
      </dsp:txBody>
      <dsp:txXfrm>
        <a:off x="7958885" y="708515"/>
        <a:ext cx="1483762" cy="1455422"/>
      </dsp:txXfrm>
    </dsp:sp>
    <dsp:sp modelId="{97A2A750-93B6-D048-ABCD-C5D66331ADCA}">
      <dsp:nvSpPr>
        <dsp:cNvPr id="0" name=""/>
        <dsp:cNvSpPr/>
      </dsp:nvSpPr>
      <dsp:spPr>
        <a:xfrm>
          <a:off x="1864134" y="2609542"/>
          <a:ext cx="2280936" cy="6010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Научно-образовательные звенья</a:t>
          </a:r>
        </a:p>
      </dsp:txBody>
      <dsp:txXfrm>
        <a:off x="1864134" y="2609542"/>
        <a:ext cx="2280936" cy="6010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PhasedProcess">
  <dgm:title val=""/>
  <dgm:desc val=""/>
  <dgm:catLst>
    <dgm:cat type="process" pri="1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clrData>
  <dgm:layoutNode name="Name0">
    <dgm:varLst>
      <dgm:chMax val="3"/>
      <dgm:chPref val="3"/>
      <dgm:bulletEnabled val="1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gte" val="3">
        <dgm:alg type="composite">
          <dgm:param type="ar" val="2.8316"/>
        </dgm:alg>
        <dgm:choose name="Name3">
          <dgm:if name="Name4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567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rightChild" refType="w" fact="0.713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parentText1" refType="w" fact="0.0621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6845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if>
          <dgm:else name="Name5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72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rightChild" refType="w" fact="0.09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parentText1" refType="w" fact="0.7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062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else>
        </dgm:choose>
      </dgm:if>
      <dgm:if name="Name6" axis="ch" ptType="node" func="cnt" op="gte" val="2">
        <dgm:alg type="composite">
          <dgm:param type="ar" val="1.8986"/>
        </dgm:alg>
        <dgm:choose name="Name7">
          <dgm:if name="Name8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941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5782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1" refType="w" fact="0.0926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  <dgm:constr type="l" for="ch" forName="parentText2" refType="w" fact="0.5655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</dgm:constrLst>
          </dgm:if>
          <dgm:else name="Name9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592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0941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2" refType="w" fact="0.0926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  <dgm:constr type="l" for="ch" forName="parentText1" refType="w" fact="0.5655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</dgm:constrLst>
          </dgm:else>
        </dgm:choose>
      </dgm:if>
      <dgm:else name="Name10">
        <dgm:alg type="composite">
          <dgm:param type="ar" val="0.8036"/>
        </dgm:alg>
        <dgm:constrLst>
          <dgm:constr type="primFontSz" for="des" forName="parentText1" val="65"/>
          <dgm:constr type="primFontSz" for="des" forName="childText1_1" val="65"/>
          <dgm:constr type="primFontSz" for="des" forName="childText1_1" refType="primFontSz" refFor="des" refForName="parentText1" op="lte"/>
          <dgm:constr type="primFontSz" for="des" forName="childText1_2" refType="primFontSz" refFor="des" refForName="parentText1" op="lte"/>
          <dgm:constr type="primFontSz" for="des" forName="childText1_3" refType="primFontSz" refFor="des" refForName="parentText1" op="lte"/>
          <dgm:constr type="primFontSz" for="des" forName="childText1_4" refType="primFontSz" refFor="des" refForName="parentText1" op="lte"/>
          <dgm:constr type="primFontSz" for="des" forName="childText1_1" refType="primFontSz" refFor="des" refForName="parentText2" op="lte"/>
          <dgm:constr type="primFontSz" for="des" forName="childText1_2" refType="primFontSz" refFor="des" refForName="parentText2" op="lte"/>
          <dgm:constr type="primFontSz" for="des" forName="childText1_3" refType="primFontSz" refFor="des" refForName="parentText2" op="lte"/>
          <dgm:constr type="primFontSz" for="des" forName="childText1_4" refType="primFontSz" refFor="des" refForName="parentText2" op="lte"/>
          <dgm:constr type="primFontSz" for="des" forName="childText1_1" refType="primFontSz" refFor="des" refForName="parentText3" op="lte"/>
          <dgm:constr type="primFontSz" for="des" forName="childText1_2" refType="primFontSz" refFor="des" refForName="parentText3" op="lte"/>
          <dgm:constr type="primFontSz" for="des" forName="childText1_3" refType="primFontSz" refFor="des" refForName="parentText3" op="lte"/>
          <dgm:constr type="primFontSz" for="des" forName="childText1_4" refType="primFontSz" refFor="des" refForName="parentText3" op="lte"/>
          <dgm:constr type="primFontSz" for="des" forName="childText1_2" refType="primFontSz" refFor="des" refForName="childText1_1" op="equ"/>
          <dgm:constr type="primFontSz" for="des" forName="childText1_3" refType="primFontSz" refFor="des" refForName="childText1_1" op="equ"/>
          <dgm:constr type="primFontSz" for="des" forName="childText1_4" refType="primFontSz" refFor="des" refForName="childText1_1" op="equ"/>
          <dgm:constr type="l" for="ch" forName="leftComposite" refType="w" fact="0"/>
          <dgm:constr type="t" for="ch" forName="leftComposite" refType="h" fact="0.1159"/>
          <dgm:constr type="w" for="ch" forName="leftComposite" refType="w"/>
          <dgm:constr type="h" for="ch" forName="leftComposite" refType="h" fact="0.6953"/>
          <dgm:constr type="l" for="ch" forName="parentText1" refType="w" fact="0"/>
          <dgm:constr type="t" for="ch" forName="parentText1" refType="h" fact="0.8128"/>
          <dgm:constr type="w" for="ch" forName="parentText1" refType="w"/>
          <dgm:constr type="h" for="ch" forName="parentText1" refType="h" fact="0.1872"/>
        </dgm:constrLst>
      </dgm:else>
    </dgm:choose>
    <dgm:choose name="Name11">
      <dgm:if name="Name12" axis="ch" ptType="node" func="cnt" op="gte" val="1">
        <dgm:choose name="Name13">
          <dgm:if name="Name14" axis="ch" ptType="node" func="cnt" op="gte" val="2">
            <dgm:layoutNode name="arc1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3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2" styleLbl="revTx">
              <dgm:varLst>
                <dgm:chMax val="4"/>
                <dgm:chPref val="3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5"/>
        </dgm:choose>
        <dgm:choose name="Name16">
          <dgm:if name="Name17" axis="ch" ptType="node" func="cnt" op="gte" val="3">
            <dgm:layoutNode name="arc2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4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3" styleLbl="revTx">
              <dgm:varLst>
                <dgm:chMax val="1"/>
                <dgm:chPref val="1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3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8"/>
        </dgm:choose>
      </dgm:if>
      <dgm:else name="Name19"/>
    </dgm:choose>
    <dgm:layoutNode name="middleComposite">
      <dgm:choose name="Name20">
        <dgm:if name="Name21" axis="ch ch" ptType="node node" st="2 1" cnt="1 0" func="cnt" op="lte" val="1">
          <dgm:alg type="composite">
            <dgm:param type="ar" val="1"/>
          </dgm:alg>
        </dgm:if>
        <dgm:if name="Name22" axis="ch ch" ptType="node node" st="2 1" cnt="1 0" func="cnt" op="equ" val="2">
          <dgm:alg type="composite">
            <dgm:param type="ar" val="1.792"/>
          </dgm:alg>
        </dgm:if>
        <dgm:if name="Name23" axis="ch ch" ptType="node node" st="2 1" cnt="1 0" func="cnt" op="equ" val="3">
          <dgm:alg type="composite">
            <dgm:param type="ar" val="1"/>
          </dgm:alg>
        </dgm:if>
        <dgm:else name="Name24">
          <dgm:alg type="composite">
            <dgm:param type="ar" val="1"/>
          </dgm:alg>
        </dgm:else>
      </dgm:choose>
      <dgm:shape xmlns:r="http://schemas.openxmlformats.org/officeDocument/2006/relationships" r:blip="">
        <dgm:adjLst/>
      </dgm:shape>
      <dgm:presOf/>
      <dgm:choose name="Name25">
        <dgm:if name="Name26" axis="ch ch" ptType="node node" st="2 1" cnt="1 0" func="cnt" op="lte" val="1">
          <dgm:constrLst>
            <dgm:constr type="ctrX" for="ch" forName="circ1" refType="w" fact="0.5"/>
            <dgm:constr type="ctrY" for="ch" forName="circ1" refType="h" fact="0.5"/>
            <dgm:constr type="w" for="ch" forName="circ1" refType="w"/>
            <dgm:constr type="h" for="ch" forName="circ1" refType="h"/>
            <dgm:constr type="l" for="ch" forName="circ1Tx" refType="w" fact="0.2"/>
            <dgm:constr type="t" for="ch" forName="circ1Tx" refType="h" fact="0.1"/>
            <dgm:constr type="w" for="ch" forName="circ1Tx" refType="w" fact="0.6"/>
            <dgm:constr type="h" for="ch" forName="circ1Tx" refType="h" fact="0.8"/>
          </dgm:constrLst>
        </dgm:if>
        <dgm:if name="Name27" axis="ch ch" ptType="node node" st="2 1" cnt="1 0" func="cnt" op="equ" val="2">
          <dgm:constrLst>
            <dgm:constr type="ctrX" for="ch" forName="circ1" refType="w" fact="0.3"/>
            <dgm:constr type="ctrY" for="ch" forName="circ1" refType="h" fact="0.5"/>
            <dgm:constr type="w" for="ch" forName="circ1" refType="w" fact="0.555"/>
            <dgm:constr type="h" for="ch" forName="circ1" refType="h" fact="0.99456"/>
            <dgm:constr type="l" for="ch" forName="circ1Tx" refType="w" fact="0.1"/>
            <dgm:constr type="t" for="ch" forName="circ1Tx" refType="h" fact="0.12"/>
            <dgm:constr type="w" for="ch" forName="circ1Tx" refType="w" fact="0.32"/>
            <dgm:constr type="h" for="ch" forName="circ1Tx" refType="h" fact="0.76"/>
            <dgm:constr type="ctrX" for="ch" forName="circ2" refType="w" fact="0.7"/>
            <dgm:constr type="ctrY" for="ch" forName="circ2" refType="h" fact="0.5"/>
            <dgm:constr type="w" for="ch" forName="circ2" refType="w" fact="0.555"/>
            <dgm:constr type="h" for="ch" forName="circ2" refType="h" fact="0.99456"/>
            <dgm:constr type="l" for="ch" forName="circ2Tx" refType="w" fact="0.58"/>
            <dgm:constr type="t" for="ch" forName="circ2Tx" refType="h" fact="0.12"/>
            <dgm:constr type="w" for="ch" forName="circ2Tx" refType="w" fact="0.32"/>
            <dgm:constr type="h" for="ch" forName="circ2Tx" refType="h" fact="0.76"/>
          </dgm:constrLst>
        </dgm:if>
        <dgm:if name="Name28" axis="ch ch" ptType="node node" st="2 1" cnt="1 0" func="cnt" op="equ" val="3">
          <dgm:constrLst>
            <dgm:constr type="ctrX" for="ch" forName="circ1" refType="w" fact="0.5"/>
            <dgm:constr type="ctrY" for="ch" forName="circ1" refType="w" fact="0.25"/>
            <dgm:constr type="w" for="ch" forName="circ1" refType="w" fact="0.6"/>
            <dgm:constr type="h" for="ch" forName="circ1" refType="h" fact="0.6"/>
            <dgm:constr type="l" for="ch" forName="circ1Tx" refType="w" fact="0.28"/>
            <dgm:constr type="t" for="ch" forName="circ1Tx" refType="h" fact="0.055"/>
            <dgm:constr type="w" for="ch" forName="circ1Tx" refType="w" fact="0.44"/>
            <dgm:constr type="h" for="ch" forName="circ1Tx" refType="h" fact="0.27"/>
            <dgm:constr type="ctrX" for="ch" forName="circ2" refType="w" fact="0.7165"/>
            <dgm:constr type="ctrY" for="ch" forName="circ2" refType="w" fact="0.625"/>
            <dgm:constr type="w" for="ch" forName="circ2" refType="w" fact="0.6"/>
            <dgm:constr type="h" for="ch" forName="circ2" refType="h" fact="0.6"/>
            <dgm:constr type="l" for="ch" forName="circ2Tx" refType="w" fact="0.6"/>
            <dgm:constr type="t" for="ch" forName="circ2Tx" refType="h" fact="0.48"/>
            <dgm:constr type="w" for="ch" forName="circ2Tx" refType="w" fact="0.36"/>
            <dgm:constr type="h" for="ch" forName="circ2Tx" refType="h" fact="0.33"/>
            <dgm:constr type="ctrX" for="ch" forName="circ3" refType="w" fact="0.2835"/>
            <dgm:constr type="ctrY" for="ch" forName="circ3" refType="w" fact="0.625"/>
            <dgm:constr type="w" for="ch" forName="circ3" refType="w" fact="0.6"/>
            <dgm:constr type="h" for="ch" forName="circ3" refType="h" fact="0.6"/>
            <dgm:constr type="l" for="ch" forName="circ3Tx" refType="w" fact="0.04"/>
            <dgm:constr type="t" for="ch" forName="circ3Tx" refType="h" fact="0.48"/>
            <dgm:constr type="w" for="ch" forName="circ3Tx" refType="w" fact="0.36"/>
            <dgm:constr type="h" for="ch" forName="circ3Tx" refType="h" fact="0.33"/>
          </dgm:constrLst>
        </dgm:if>
        <dgm:else name="Name29">
          <dgm:constrLst>
            <dgm:constr type="ctrX" for="ch" forName="circ1" refType="w" fact="0.5"/>
            <dgm:constr type="ctrY" for="ch" forName="circ1" refType="w" fact="0.27"/>
            <dgm:constr type="w" for="ch" forName="circ1" refType="w" fact="0.52"/>
            <dgm:constr type="h" for="ch" forName="circ1" refType="h" fact="0.52"/>
            <dgm:constr type="l" for="ch" forName="circ1Tx" refType="w" fact="0.3"/>
            <dgm:constr type="t" for="ch" forName="circ1Tx" refType="h" fact="0.08"/>
            <dgm:constr type="w" for="ch" forName="circ1Tx" refType="w" fact="0.4"/>
            <dgm:constr type="h" for="ch" forName="circ1Tx" refType="h" fact="0.165"/>
            <dgm:constr type="ctrX" for="ch" forName="circ2" refType="w" fact="0.73"/>
            <dgm:constr type="ctrY" for="ch" forName="circ2" refType="w" fact="0.5"/>
            <dgm:constr type="w" for="ch" forName="circ2" refType="w" fact="0.52"/>
            <dgm:constr type="h" for="ch" forName="circ2" refType="h" fact="0.52"/>
            <dgm:constr type="r" for="ch" forName="circ2Tx" refType="w" fact="0.95"/>
            <dgm:constr type="t" for="ch" forName="circ2Tx" refType="h" fact="0.3"/>
            <dgm:constr type="w" for="ch" forName="circ2Tx" refType="w" fact="0.2"/>
            <dgm:constr type="h" for="ch" forName="circ2Tx" refType="h" fact="0.4"/>
            <dgm:constr type="ctrX" for="ch" forName="circ3" refType="w" fact="0.5"/>
            <dgm:constr type="ctrY" for="ch" forName="circ3" refType="w" fact="0.73"/>
            <dgm:constr type="w" for="ch" forName="circ3" refType="w" fact="0.52"/>
            <dgm:constr type="h" for="ch" forName="circ3" refType="h" fact="0.52"/>
            <dgm:constr type="l" for="ch" forName="circ3Tx" refType="w" fact="0.3"/>
            <dgm:constr type="b" for="ch" forName="circ3Tx" refType="h" fact="0.92"/>
            <dgm:constr type="w" for="ch" forName="circ3Tx" refType="w" fact="0.4"/>
            <dgm:constr type="h" for="ch" forName="circ3Tx" refType="h" fact="0.165"/>
            <dgm:constr type="ctrX" for="ch" forName="circ4" refType="w" fact="0.27"/>
            <dgm:constr type="ctrY" for="ch" forName="circ4" refType="h" fact="0.5"/>
            <dgm:constr type="w" for="ch" forName="circ4" refType="w" fact="0.52"/>
            <dgm:constr type="h" for="ch" forName="circ4" refType="h" fact="0.52"/>
            <dgm:constr type="l" for="ch" forName="circ4Tx" refType="w" fact="0.05"/>
            <dgm:constr type="t" for="ch" forName="circ4Tx" refType="h" fact="0.3"/>
            <dgm:constr type="w" for="ch" forName="circ4Tx" refType="w" fact="0.2"/>
            <dgm:constr type="h" for="ch" forName="circ4Tx" refType="h" fact="0.4"/>
          </dgm:constrLst>
        </dgm:else>
      </dgm:choose>
      <dgm:ruleLst/>
      <dgm:forEach name="Name30" axis="ch ch" ptType="node node" st="2 1" cnt="1 1">
        <dgm:layoutNode name="circ1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1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1" axis="ch ch" ptType="node node" st="2 2" cnt="1 1">
        <dgm:layoutNode name="circ2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2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2" axis="ch ch" ptType="node node" st="2 3" cnt="1 1">
        <dgm:layoutNode name="circ3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3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3" axis="ch ch" ptType="node node" st="2 4" cnt="1 1">
        <dgm:layoutNode name="circ4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4Tx" styleLbl="revTx">
          <dgm:varLst>
            <dgm:chMax val="0"/>
            <dgm:chPref val="0"/>
            <dgm:bulletEnabled val="1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</dgm:layoutNode>
    <dgm:layoutNode name="leftComposite">
      <dgm:choose name="Name34">
        <dgm:if name="Name35" axis="ch ch" ptType="node node" st="1 1" cnt="1 0" func="cnt" op="lte" val="1">
          <dgm:alg type="composite">
            <dgm:param type="ar" val="1.3085"/>
          </dgm:alg>
          <dgm:constrLst>
            <dgm:constr type="l" for="ch" forName="childText1_1" refType="w" fact="0.2124"/>
            <dgm:constr type="t" for="ch" forName="childText1_1" refType="h" fact="0"/>
            <dgm:constr type="w" for="ch" forName="childText1_1" refType="w" fact="0.5759"/>
            <dgm:constr type="h" for="ch" forName="childText1_1" refType="h" fact="0.7535"/>
            <dgm:constr type="l" for="ch" forName="ellipse1" refType="w" fact="0"/>
            <dgm:constr type="t" for="ch" forName="ellipse1" refType="h" fact="0.63"/>
            <dgm:constr type="w" for="ch" forName="ellipse1" refType="w" fact="0.2828"/>
            <dgm:constr type="h" for="ch" forName="ellipse1" refType="h" fact="0.37"/>
            <dgm:constr type="l" for="ch" forName="ellipse2" refType="w" fact="0.82"/>
            <dgm:constr type="t" for="ch" forName="ellipse2" refType="h" fact="0.17"/>
            <dgm:constr type="w" for="ch" forName="ellipse2" refType="w" fact="0.1645"/>
            <dgm:constr type="h" for="ch" forName="ellipse2" refType="h" fact="0.2153"/>
          </dgm:constrLst>
        </dgm:if>
        <dgm:if name="Name36" axis="ch ch" ptType="node node" st="1 1" cnt="1 0" func="cnt" op="equ" val="2">
          <dgm:alg type="composite">
            <dgm:param type="ar" val="0.8917"/>
          </dgm:alg>
          <dgm:constrLst>
            <dgm:constr type="l" for="ch" forName="childText1_1" refType="w" fact="0.1864"/>
            <dgm:constr type="t" for="ch" forName="childText1_1" refType="h" fact="0"/>
            <dgm:constr type="w" for="ch" forName="childText1_1" refType="w" fact="0.5055"/>
            <dgm:constr type="h" for="ch" forName="childText1_1" refType="h" fact="0.4507"/>
            <dgm:constr type="l" for="ch" forName="childText1_2" refType="w" fact="0.4945"/>
            <dgm:constr type="t" for="ch" forName="childText1_2" refType="h" fact="0.3929"/>
            <dgm:constr type="w" for="ch" forName="childText1_2" refType="w" fact="0.5055"/>
            <dgm:constr type="h" for="ch" forName="childText1_2" refType="h" fact="0.4507"/>
            <dgm:constr type="l" for="ch" forName="ellipse1" refType="w" fact="0"/>
            <dgm:constr type="t" for="ch" forName="ellipse1" refType="h" fact="0.3768"/>
            <dgm:constr type="w" for="ch" forName="ellipse1" refType="w" fact="0.2482"/>
            <dgm:constr type="h" for="ch" forName="ellipse1" refType="h" fact="0.2213"/>
            <dgm:constr type="l" for="ch" forName="ellipse3" refType="w" fact="0.5474"/>
            <dgm:constr type="t" for="ch" forName="ellipse3" refType="h" fact="0.8712"/>
            <dgm:constr type="w" for="ch" forName="ellipse3" refType="w" fact="0.1444"/>
            <dgm:constr type="h" for="ch" forName="ellipse3" refType="h" fact="0.1288"/>
            <dgm:constr type="l" for="ch" forName="ellipse2" refType="w" fact="0.7333"/>
            <dgm:constr type="t" for="ch" forName="ellipse2" refType="h" fact="0.0887"/>
            <dgm:constr type="w" for="ch" forName="ellipse2" refType="w" fact="0.1444"/>
            <dgm:constr type="h" for="ch" forName="ellipse2" refType="h" fact="0.1288"/>
          </dgm:constrLst>
        </dgm:if>
        <dgm:if name="Name37" axis="ch ch" ptType="node node" st="1 1" cnt="1 0" func="cnt" op="equ" val="3">
          <dgm:alg type="composite">
            <dgm:param type="ar" val="1.0811"/>
          </dgm:alg>
          <dgm:constrLst>
            <dgm:constr type="l" for="ch" forName="childText1_3" refType="w" fact="0.1649"/>
            <dgm:constr type="t" for="ch" forName="childText1_3" refType="h" fact="0.5389"/>
            <dgm:constr type="w" for="ch" forName="childText1_3" refType="w" fact="0.4265"/>
            <dgm:constr type="h" for="ch" forName="childText1_3" refType="h" fact="0.4611"/>
            <dgm:constr type="l" for="ch" forName="childText1_1" refType="w" fact="0.1573"/>
            <dgm:constr type="t" for="ch" forName="childText1_1" refType="h" fact="0"/>
            <dgm:constr type="w" for="ch" forName="childText1_1" refType="w" fact="0.4265"/>
            <dgm:constr type="h" for="ch" forName="childText1_1" refType="h" fact="0.4611"/>
            <dgm:constr type="l" for="ch" forName="childText1_2" refType="w" fact="0.5735"/>
            <dgm:constr type="t" for="ch" forName="childText1_2" refType="h" fact="0.2754"/>
            <dgm:constr type="w" for="ch" forName="childText1_2" refType="w" fact="0.4265"/>
            <dgm:constr type="h" for="ch" forName="childText1_2" refType="h" fact="0.4611"/>
            <dgm:constr type="l" for="ch" forName="ellipse1" refType="w" fact="0"/>
            <dgm:constr type="t" for="ch" forName="ellipse1" refType="h" fact="0.3855"/>
            <dgm:constr type="w" for="ch" forName="ellipse1" refType="w" fact="0.2095"/>
            <dgm:constr type="h" for="ch" forName="ellipse1" refType="h" fact="0.2264"/>
            <dgm:constr type="l" for="ch" forName="ellipse3" refType="w" fact="0.6181"/>
            <dgm:constr type="t" for="ch" forName="ellipse3" refType="h" fact="0.7647"/>
            <dgm:constr type="w" for="ch" forName="ellipse3" refType="w" fact="0.1219"/>
            <dgm:constr type="h" for="ch" forName="ellipse3" refType="h" fact="0.1317"/>
            <dgm:constr type="l" for="ch" forName="ellipse2" refType="w" fact="0.6188"/>
            <dgm:constr type="t" for="ch" forName="ellipse2" refType="h" fact="0.0907"/>
            <dgm:constr type="w" for="ch" forName="ellipse2" refType="w" fact="0.1219"/>
            <dgm:constr type="h" for="ch" forName="ellipse2" refType="h" fact="0.1317"/>
          </dgm:constrLst>
        </dgm:if>
        <dgm:else name="Name38">
          <dgm:alg type="composite">
            <dgm:param type="ar" val="0.9472"/>
          </dgm:alg>
          <dgm:constrLst>
            <dgm:constr type="l" for="ch" forName="childText1_3" refType="w" fact="0"/>
            <dgm:constr type="t" for="ch" forName="childText1_3" refType="h" fact="0.6035"/>
            <dgm:constr type="w" for="ch" forName="childText1_3" refType="w" fact="0.4186"/>
            <dgm:constr type="h" for="ch" forName="childText1_3" refType="h" fact="0.3965"/>
            <dgm:constr type="l" for="ch" forName="childText1_1" refType="w" fact="0.0981"/>
            <dgm:constr type="t" for="ch" forName="childText1_1" refType="h" fact="0"/>
            <dgm:constr type="w" for="ch" forName="childText1_1" refType="w" fact="0.4186"/>
            <dgm:constr type="h" for="ch" forName="childText1_1" refType="h" fact="0.3965"/>
            <dgm:constr type="l" for="ch" forName="childText1_2" refType="w" fact="0.5385"/>
            <dgm:constr type="t" for="ch" forName="childText1_2" refType="h" fact="0.1304"/>
            <dgm:constr type="w" for="ch" forName="childText1_2" refType="w" fact="0.4186"/>
            <dgm:constr type="h" for="ch" forName="childText1_2" refType="h" fact="0.3965"/>
            <dgm:constr type="l" for="ch" forName="ellipse4" refType="w" fact="0.3222"/>
            <dgm:constr type="t" for="ch" forName="ellipse4" refType="h" fact="0.4232"/>
            <dgm:constr type="w" for="ch" forName="ellipse4" refType="w" fact="0.2056"/>
            <dgm:constr type="h" for="ch" forName="ellipse4" refType="h" fact="0.1947"/>
            <dgm:constr type="l" for="ch" forName="ellipse1" refType="w" fact="0.1489"/>
            <dgm:constr type="t" for="ch" forName="ellipse1" refType="h" fact="0.4502"/>
            <dgm:constr type="w" for="ch" forName="ellipse1" refType="w" fact="0.1196"/>
            <dgm:constr type="h" for="ch" forName="ellipse1" refType="h" fact="0.1133"/>
            <dgm:constr type="l" for="ch" forName="ellipse2" refType="w" fact="0.5384"/>
            <dgm:constr type="t" for="ch" forName="ellipse2" refType="h" fact="0.0124"/>
            <dgm:constr type="w" for="ch" forName="ellipse2" refType="w" fact="0.1196"/>
            <dgm:constr type="h" for="ch" forName="ellipse2" refType="h" fact="0.1133"/>
            <dgm:constr type="l" for="ch" forName="childText1_4" refType="w" fact="0.4625"/>
            <dgm:constr type="t" for="ch" forName="childText1_4" refType="h" fact="0.5719"/>
            <dgm:constr type="w" for="ch" forName="childText1_4" refType="w" fact="0.4186"/>
            <dgm:constr type="h" for="ch" forName="childText1_4" refType="h" fact="0.3965"/>
            <dgm:constr type="l" for="ch" forName="ellipse3" refType="w" fact="0.8804"/>
            <dgm:constr type="t" for="ch" forName="ellipse3" refType="h" fact="0.5329"/>
            <dgm:constr type="w" for="ch" forName="ellipse3" refType="w" fact="0.1196"/>
            <dgm:constr type="h" for="ch" forName="ellipse3" refType="h" fact="0.1133"/>
            <dgm:constr type="l" for="ch" forName="ellipse5" refType="w" fact="0.0146"/>
            <dgm:constr type="t" for="ch" forName="ellipse5" refType="h" fact="0.5228"/>
            <dgm:constr type="w" for="ch" forName="ellipse5" refType="w" fact="0.0899"/>
            <dgm:constr type="h" for="ch" forName="ellipse5" refType="h" fact="0.0851"/>
          </dgm:constrLst>
        </dgm:else>
      </dgm:choose>
      <dgm:forEach name="Name39" axis="ch ch" ptType="node node" st="1 1" cnt="1 1">
        <dgm:layoutNode name="childText1_1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1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2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0" axis="ch ch" ptType="node node" st="1 2" cnt="1 1">
        <dgm:layoutNode name="childText1_2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3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1" axis="ch ch" ptType="node node" st="1 3" cnt="1 1">
        <dgm:layoutNode name="childText1_3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forEach>
      <dgm:forEach name="Name42" axis="ch ch" ptType="node node" st="1 4" cnt="1 1">
        <dgm:layoutNode name="childText1_4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4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5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layoutNode>
    <dgm:choose name="Name43">
      <dgm:if name="Name44" axis="ch ch" ptType="node node" st="3 1" cnt="1 0" func="cnt" op="gte" val="1">
        <dgm:layoutNode name="rightChild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ch des" ptType="node node" st="3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45"/>
    </dgm:choose>
    <dgm:layoutNode name="parentText1" styleLbl="revTx">
      <dgm:varLst>
        <dgm:chMax val="4"/>
        <dgm:chPref val="3"/>
        <dgm:bulletEnabled val="1"/>
      </dgm:varLst>
      <dgm:alg type="tx"/>
      <dgm:shape xmlns:r="http://schemas.openxmlformats.org/officeDocument/2006/relationships" type="rect" r:blip="">
        <dgm:adjLst/>
      </dgm:shape>
      <dgm:presOf axis="ch self" ptType="node node" st="1 1" cnt="1 0"/>
      <dgm:constrLst>
        <dgm:constr type="lMarg" refType="primFontSz" fact="0.3"/>
        <dgm:constr type="rMarg" refType="primFontSz" fact="0.3"/>
        <dgm:constr type="tMarg" refType="primFontSz" fact="0.3"/>
        <dgm:constr type="bMarg" refType="primFontSz" fact="0.3"/>
      </dgm:constrLst>
      <dgm:ruleLst>
        <dgm:rule type="primFontSz" val="5" fact="NaN" max="NaN"/>
      </dgm:ruleLst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Рисунок 1">
          <a:extLst xmlns:a="http://schemas.openxmlformats.org/drawingml/2006/main">
            <a:ext uri="{FF2B5EF4-FFF2-40B4-BE49-F238E27FC236}">
              <a16:creationId xmlns:a16="http://schemas.microsoft.com/office/drawing/2014/main" id="{D2458E66-C636-7DFD-AC9A-B4F58EF9BFF0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10566399" cy="6619875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0.72381</cdr:x>
      <cdr:y>0.66946</cdr:y>
    </cdr:from>
    <cdr:to>
      <cdr:x>0.79471</cdr:x>
      <cdr:y>0.72318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731948" y="4066643"/>
          <a:ext cx="659452" cy="3262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/>
            <a:t>Якутск</a:t>
          </a:r>
          <a:endParaRPr lang="ru-RU" sz="1100" b="1"/>
        </a:p>
      </cdr:txBody>
    </cdr:sp>
  </cdr:relSizeAnchor>
  <cdr:relSizeAnchor xmlns:cdr="http://schemas.openxmlformats.org/drawingml/2006/chartDrawing">
    <cdr:from>
      <cdr:x>0.60064</cdr:x>
      <cdr:y>0.38981</cdr:y>
    </cdr:from>
    <cdr:to>
      <cdr:x>0.61318</cdr:x>
      <cdr:y>0.40895</cdr:y>
    </cdr:to>
    <cdr:sp macro="" textlink="">
      <cdr:nvSpPr>
        <cdr:cNvPr id="4" name="Овал 3"/>
        <cdr:cNvSpPr/>
      </cdr:nvSpPr>
      <cdr:spPr>
        <a:xfrm xmlns:a="http://schemas.openxmlformats.org/drawingml/2006/main" rot="193544">
          <a:off x="5586332" y="2367925"/>
          <a:ext cx="116631" cy="116266"/>
        </a:xfrm>
        <a:prstGeom xmlns:a="http://schemas.openxmlformats.org/drawingml/2006/main" prst="ellipse">
          <a:avLst/>
        </a:prstGeom>
        <a:solidFill xmlns:a="http://schemas.openxmlformats.org/drawingml/2006/main">
          <a:srgbClr val="C00000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0.60675</cdr:x>
      <cdr:y>0.37537</cdr:y>
    </cdr:from>
    <cdr:to>
      <cdr:x>0.69406</cdr:x>
      <cdr:y>0.4274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643245" y="2280157"/>
          <a:ext cx="811983" cy="3160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/>
            <a:t>Томтор</a:t>
          </a:r>
          <a:endParaRPr lang="ru-RU" sz="1100" b="1"/>
        </a:p>
      </cdr:txBody>
    </cdr:sp>
  </cdr:relSizeAnchor>
  <cdr:relSizeAnchor xmlns:cdr="http://schemas.openxmlformats.org/drawingml/2006/chartDrawing">
    <cdr:from>
      <cdr:x>0.57829</cdr:x>
      <cdr:y>0.28485</cdr:y>
    </cdr:from>
    <cdr:to>
      <cdr:x>0.66992</cdr:x>
      <cdr:y>0.32661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5378475" y="1730298"/>
          <a:ext cx="852269" cy="2536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0.58172</cdr:x>
      <cdr:y>0.33099</cdr:y>
    </cdr:from>
    <cdr:to>
      <cdr:x>0.68003</cdr:x>
      <cdr:y>0.37097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5410815" y="2009468"/>
          <a:ext cx="914400" cy="2427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900"/>
        </a:p>
      </cdr:txBody>
    </cdr:sp>
  </cdr:relSizeAnchor>
  <cdr:relSizeAnchor xmlns:cdr="http://schemas.openxmlformats.org/drawingml/2006/chartDrawing">
    <cdr:from>
      <cdr:x>0.59841</cdr:x>
      <cdr:y>0.4383</cdr:y>
    </cdr:from>
    <cdr:to>
      <cdr:x>0.70189</cdr:x>
      <cdr:y>0.48112</cdr:y>
    </cdr:to>
    <cdr:sp macro="" textlink="">
      <cdr:nvSpPr>
        <cdr:cNvPr id="9" name="Выноска 1 (без границы) 8"/>
        <cdr:cNvSpPr/>
      </cdr:nvSpPr>
      <cdr:spPr>
        <a:xfrm xmlns:a="http://schemas.openxmlformats.org/drawingml/2006/main">
          <a:off x="5565602" y="2662464"/>
          <a:ext cx="962507" cy="260085"/>
        </a:xfrm>
        <a:prstGeom xmlns:a="http://schemas.openxmlformats.org/drawingml/2006/main" prst="callout1">
          <a:avLst>
            <a:gd name="adj1" fmla="val -66028"/>
            <a:gd name="adj2" fmla="val -8278"/>
            <a:gd name="adj3" fmla="val 28506"/>
            <a:gd name="adj4" fmla="val 9727"/>
          </a:avLst>
        </a:prstGeom>
        <a:noFill xmlns:a="http://schemas.openxmlformats.org/drawingml/2006/main"/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100">
              <a:solidFill>
                <a:sysClr val="windowText" lastClr="000000"/>
              </a:solidFill>
            </a:rPr>
            <a:t>Амакинский</a:t>
          </a:r>
          <a:endParaRPr lang="ru-RU" sz="90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0.50837</cdr:x>
      <cdr:y>0.43725</cdr:y>
    </cdr:from>
    <cdr:to>
      <cdr:x>0.577</cdr:x>
      <cdr:y>0.48265</cdr:y>
    </cdr:to>
    <cdr:sp macro="" textlink="">
      <cdr:nvSpPr>
        <cdr:cNvPr id="8" name="Выноска 1 (без границы) 7"/>
        <cdr:cNvSpPr/>
      </cdr:nvSpPr>
      <cdr:spPr>
        <a:xfrm xmlns:a="http://schemas.openxmlformats.org/drawingml/2006/main">
          <a:off x="4728156" y="2656098"/>
          <a:ext cx="638368" cy="275744"/>
        </a:xfrm>
        <a:prstGeom xmlns:a="http://schemas.openxmlformats.org/drawingml/2006/main" prst="callout1">
          <a:avLst>
            <a:gd name="adj1" fmla="val 33276"/>
            <a:gd name="adj2" fmla="val 82609"/>
            <a:gd name="adj3" fmla="val -53536"/>
            <a:gd name="adj4" fmla="val 102620"/>
          </a:avLst>
        </a:prstGeom>
        <a:noFill xmlns:a="http://schemas.openxmlformats.org/drawingml/2006/main"/>
        <a:ln xmlns:a="http://schemas.openxmlformats.org/drawingml/2006/main">
          <a:solidFill>
            <a:sysClr val="windowText" lastClr="00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100">
              <a:solidFill>
                <a:sysClr val="windowText" lastClr="000000"/>
              </a:solidFill>
            </a:rPr>
            <a:t>Эбелях</a:t>
          </a:r>
          <a:endParaRPr lang="ru-RU" sz="90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0.66306</cdr:x>
      <cdr:y>0.35443</cdr:y>
    </cdr:from>
    <cdr:to>
      <cdr:x>0.71738</cdr:x>
      <cdr:y>0.39698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6166907" y="2152998"/>
          <a:ext cx="505240" cy="2584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/>
            <a:t>Тикси</a:t>
          </a:r>
          <a:endParaRPr lang="ru-RU" sz="900"/>
        </a:p>
      </cdr:txBody>
    </cdr:sp>
  </cdr:relSizeAnchor>
  <cdr:relSizeAnchor xmlns:cdr="http://schemas.openxmlformats.org/drawingml/2006/chartDrawing">
    <cdr:from>
      <cdr:x>0.28819</cdr:x>
      <cdr:y>0.2641</cdr:y>
    </cdr:from>
    <cdr:to>
      <cdr:x>0.35786</cdr:x>
      <cdr:y>0.30778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2680375" y="1604282"/>
          <a:ext cx="647932" cy="2653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/>
            <a:t>Диксон</a:t>
          </a:r>
        </a:p>
      </cdr:txBody>
    </cdr:sp>
  </cdr:relSizeAnchor>
  <cdr:relSizeAnchor xmlns:cdr="http://schemas.openxmlformats.org/drawingml/2006/chartDrawing">
    <cdr:from>
      <cdr:x>0.40028</cdr:x>
      <cdr:y>0.3359</cdr:y>
    </cdr:from>
    <cdr:to>
      <cdr:x>0.48291</cdr:x>
      <cdr:y>0.38798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3722915" y="2040407"/>
          <a:ext cx="768505" cy="3163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/>
            <a:t>Хатанга</a:t>
          </a:r>
          <a:endParaRPr lang="ru-RU" sz="1100" b="1"/>
        </a:p>
      </cdr:txBody>
    </cdr:sp>
  </cdr:relSizeAnchor>
  <cdr:relSizeAnchor xmlns:cdr="http://schemas.openxmlformats.org/drawingml/2006/chartDrawing">
    <cdr:from>
      <cdr:x>0.26238</cdr:x>
      <cdr:y>0.84641</cdr:y>
    </cdr:from>
    <cdr:to>
      <cdr:x>0.38355</cdr:x>
      <cdr:y>0.89428</cdr:y>
    </cdr:to>
    <cdr:sp macro="" textlink="">
      <cdr:nvSpPr>
        <cdr:cNvPr id="15" name="Выноска 1 (без границы) 14"/>
        <cdr:cNvSpPr/>
      </cdr:nvSpPr>
      <cdr:spPr>
        <a:xfrm xmlns:a="http://schemas.openxmlformats.org/drawingml/2006/main">
          <a:off x="2440279" y="5141506"/>
          <a:ext cx="1127050" cy="290763"/>
        </a:xfrm>
        <a:prstGeom xmlns:a="http://schemas.openxmlformats.org/drawingml/2006/main" prst="callout1">
          <a:avLst>
            <a:gd name="adj1" fmla="val 43593"/>
            <a:gd name="adj2" fmla="val 90073"/>
            <a:gd name="adj3" fmla="val 15103"/>
            <a:gd name="adj4" fmla="val 108325"/>
          </a:avLst>
        </a:prstGeom>
        <a:noFill xmlns:a="http://schemas.openxmlformats.org/drawingml/2006/main"/>
        <a:ln xmlns:a="http://schemas.openxmlformats.org/drawingml/2006/main">
          <a:solidFill>
            <a:sysClr val="windowText" lastClr="00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400" b="1">
              <a:solidFill>
                <a:sysClr val="windowText" lastClr="000000"/>
              </a:solidFill>
            </a:rPr>
            <a:t>Красноярск</a:t>
          </a:r>
          <a:endParaRPr lang="ru-RU" b="1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0.46174</cdr:x>
      <cdr:y>0.84112</cdr:y>
    </cdr:from>
    <cdr:to>
      <cdr:x>0.54819</cdr:x>
      <cdr:y>0.89386</cdr:y>
    </cdr:to>
    <cdr:sp macro="" textlink="">
      <cdr:nvSpPr>
        <cdr:cNvPr id="16" name="Выноска 1 (без границы) 15"/>
        <cdr:cNvSpPr/>
      </cdr:nvSpPr>
      <cdr:spPr>
        <a:xfrm xmlns:a="http://schemas.openxmlformats.org/drawingml/2006/main">
          <a:off x="4294463" y="5109382"/>
          <a:ext cx="804103" cy="320385"/>
        </a:xfrm>
        <a:prstGeom xmlns:a="http://schemas.openxmlformats.org/drawingml/2006/main" prst="callout1">
          <a:avLst>
            <a:gd name="adj1" fmla="val 84051"/>
            <a:gd name="adj2" fmla="val 43600"/>
            <a:gd name="adj3" fmla="val 151878"/>
            <a:gd name="adj4" fmla="val 43329"/>
          </a:avLst>
        </a:prstGeom>
        <a:noFill xmlns:a="http://schemas.openxmlformats.org/drawingml/2006/main"/>
        <a:ln xmlns:a="http://schemas.openxmlformats.org/drawingml/2006/main">
          <a:solidFill>
            <a:sysClr val="windowText" lastClr="00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200" b="0">
              <a:solidFill>
                <a:sysClr val="windowText" lastClr="000000"/>
              </a:solidFill>
            </a:rPr>
            <a:t>Иркутск</a:t>
          </a:r>
          <a:endParaRPr lang="ru-RU" b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0.5808</cdr:x>
      <cdr:y>0.89423</cdr:y>
    </cdr:from>
    <cdr:to>
      <cdr:x>0.73278</cdr:x>
      <cdr:y>0.94691</cdr:y>
    </cdr:to>
    <cdr:sp macro="" textlink="">
      <cdr:nvSpPr>
        <cdr:cNvPr id="17" name="Выноска 1 (без границы) 16"/>
        <cdr:cNvSpPr/>
      </cdr:nvSpPr>
      <cdr:spPr>
        <a:xfrm xmlns:a="http://schemas.openxmlformats.org/drawingml/2006/main">
          <a:off x="5401884" y="5431972"/>
          <a:ext cx="1413510" cy="320040"/>
        </a:xfrm>
        <a:prstGeom xmlns:a="http://schemas.openxmlformats.org/drawingml/2006/main" prst="callout1">
          <a:avLst>
            <a:gd name="adj1" fmla="val 75925"/>
            <a:gd name="adj2" fmla="val 37899"/>
            <a:gd name="adj3" fmla="val 130640"/>
            <a:gd name="adj4" fmla="val 29796"/>
          </a:avLst>
        </a:prstGeom>
        <a:noFill xmlns:a="http://schemas.openxmlformats.org/drawingml/2006/main"/>
        <a:ln xmlns:a="http://schemas.openxmlformats.org/drawingml/2006/main">
          <a:solidFill>
            <a:sysClr val="windowText" lastClr="00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400" b="1">
              <a:solidFill>
                <a:sysClr val="windowText" lastClr="000000"/>
              </a:solidFill>
            </a:rPr>
            <a:t>Краснокаменск</a:t>
          </a:r>
          <a:endParaRPr lang="ru-RU" b="1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0.55596</cdr:x>
      <cdr:y>0.31157</cdr:y>
    </cdr:from>
    <cdr:to>
      <cdr:x>0.57414</cdr:x>
      <cdr:y>0.33918</cdr:y>
    </cdr:to>
    <cdr:pic>
      <cdr:nvPicPr>
        <cdr:cNvPr id="21" name="Рисунок 20">
          <a:extLst xmlns:a="http://schemas.openxmlformats.org/drawingml/2006/main">
            <a:ext uri="{FF2B5EF4-FFF2-40B4-BE49-F238E27FC236}">
              <a16:creationId xmlns:a16="http://schemas.microsoft.com/office/drawing/2014/main" id="{27B34B86-764C-7CD3-3FE1-A8912838E8F2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5170797" y="1892613"/>
          <a:ext cx="169064" cy="167717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0.56341</cdr:x>
      <cdr:y>0.34859</cdr:y>
    </cdr:from>
    <cdr:to>
      <cdr:x>0.58166</cdr:x>
      <cdr:y>0.37653</cdr:y>
    </cdr:to>
    <cdr:pic>
      <cdr:nvPicPr>
        <cdr:cNvPr id="22" name="Рисунок 21">
          <a:extLst xmlns:a="http://schemas.openxmlformats.org/drawingml/2006/main">
            <a:ext uri="{FF2B5EF4-FFF2-40B4-BE49-F238E27FC236}">
              <a16:creationId xmlns:a16="http://schemas.microsoft.com/office/drawing/2014/main" id="{51AD4F7D-D323-4D31-BD9B-85DAADBD66B9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5240123" y="2117501"/>
          <a:ext cx="169715" cy="169715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0.55547</cdr:x>
      <cdr:y>0.39708</cdr:y>
    </cdr:from>
    <cdr:to>
      <cdr:x>0.57313</cdr:x>
      <cdr:y>0.42411</cdr:y>
    </cdr:to>
    <cdr:pic>
      <cdr:nvPicPr>
        <cdr:cNvPr id="23" name="Рисунок 22">
          <a:extLst xmlns:a="http://schemas.openxmlformats.org/drawingml/2006/main">
            <a:ext uri="{FF2B5EF4-FFF2-40B4-BE49-F238E27FC236}">
              <a16:creationId xmlns:a16="http://schemas.microsoft.com/office/drawing/2014/main" id="{2C96F56B-1ACB-B56B-6E74-60E934FDD277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5166289" y="2412031"/>
          <a:ext cx="164201" cy="164201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0.57661</cdr:x>
      <cdr:y>0.42461</cdr:y>
    </cdr:from>
    <cdr:to>
      <cdr:x>0.5946</cdr:x>
      <cdr:y>0.45215</cdr:y>
    </cdr:to>
    <cdr:pic>
      <cdr:nvPicPr>
        <cdr:cNvPr id="24" name="Рисунок 23">
          <a:extLst xmlns:a="http://schemas.openxmlformats.org/drawingml/2006/main">
            <a:ext uri="{FF2B5EF4-FFF2-40B4-BE49-F238E27FC236}">
              <a16:creationId xmlns:a16="http://schemas.microsoft.com/office/drawing/2014/main" id="{FADD397A-4218-8CEB-1D8B-9329AFF80AE7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5362876" y="2579300"/>
          <a:ext cx="167291" cy="167291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0.71764</cdr:x>
      <cdr:y>0.3877</cdr:y>
    </cdr:from>
    <cdr:to>
      <cdr:x>0.73583</cdr:x>
      <cdr:y>0.41555</cdr:y>
    </cdr:to>
    <cdr:pic>
      <cdr:nvPicPr>
        <cdr:cNvPr id="25" name="Рисунок 24">
          <a:extLst xmlns:a="http://schemas.openxmlformats.org/drawingml/2006/main">
            <a:ext uri="{FF2B5EF4-FFF2-40B4-BE49-F238E27FC236}">
              <a16:creationId xmlns:a16="http://schemas.microsoft.com/office/drawing/2014/main" id="{5D150139-1532-4A1D-76ED-5ABF196E28D5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4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6674526" y="2355081"/>
          <a:ext cx="169185" cy="169185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0.69794</cdr:x>
      <cdr:y>0.38786</cdr:y>
    </cdr:from>
    <cdr:to>
      <cdr:x>0.71606</cdr:x>
      <cdr:y>0.41543</cdr:y>
    </cdr:to>
    <cdr:pic>
      <cdr:nvPicPr>
        <cdr:cNvPr id="26" name="Рисунок 25">
          <a:extLst xmlns:a="http://schemas.openxmlformats.org/drawingml/2006/main">
            <a:ext uri="{FF2B5EF4-FFF2-40B4-BE49-F238E27FC236}">
              <a16:creationId xmlns:a16="http://schemas.microsoft.com/office/drawing/2014/main" id="{0BFB1D0D-C3F3-3047-2487-AF3EBF206E54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6491373" y="2356035"/>
          <a:ext cx="168518" cy="167471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0.65031</cdr:x>
      <cdr:y>0.96318</cdr:y>
    </cdr:from>
    <cdr:to>
      <cdr:x>0.66798</cdr:x>
      <cdr:y>0.99093</cdr:y>
    </cdr:to>
    <cdr:pic>
      <cdr:nvPicPr>
        <cdr:cNvPr id="27" name="Рисунок 26">
          <a:extLst xmlns:a="http://schemas.openxmlformats.org/drawingml/2006/main">
            <a:ext uri="{FF2B5EF4-FFF2-40B4-BE49-F238E27FC236}">
              <a16:creationId xmlns:a16="http://schemas.microsoft.com/office/drawing/2014/main" id="{31D4900B-D5A6-052F-59F2-ED616E78ADDF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6048377" y="5850835"/>
          <a:ext cx="164307" cy="168551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0.29005</cdr:x>
      <cdr:y>0.30616</cdr:y>
    </cdr:from>
    <cdr:to>
      <cdr:x>0.30772</cdr:x>
      <cdr:y>0.33399</cdr:y>
    </cdr:to>
    <cdr:pic>
      <cdr:nvPicPr>
        <cdr:cNvPr id="28" name="Рисунок 27">
          <a:extLst xmlns:a="http://schemas.openxmlformats.org/drawingml/2006/main">
            <a:ext uri="{FF2B5EF4-FFF2-40B4-BE49-F238E27FC236}">
              <a16:creationId xmlns:a16="http://schemas.microsoft.com/office/drawing/2014/main" id="{22EF08D3-0005-36BC-F556-8F8E0EE807D4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2697646" y="1859756"/>
          <a:ext cx="164409" cy="169069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0.39969</cdr:x>
      <cdr:y>0.86392</cdr:y>
    </cdr:from>
    <cdr:to>
      <cdr:x>0.41733</cdr:x>
      <cdr:y>0.89182</cdr:y>
    </cdr:to>
    <cdr:pic>
      <cdr:nvPicPr>
        <cdr:cNvPr id="29" name="Рисунок 28">
          <a:extLst xmlns:a="http://schemas.openxmlformats.org/drawingml/2006/main">
            <a:ext uri="{FF2B5EF4-FFF2-40B4-BE49-F238E27FC236}">
              <a16:creationId xmlns:a16="http://schemas.microsoft.com/office/drawing/2014/main" id="{A2D88397-7024-FF7D-24B5-6BD674FF7C9F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3717444" y="5247864"/>
          <a:ext cx="163994" cy="169482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0.70503</cdr:x>
      <cdr:y>0.70904</cdr:y>
    </cdr:from>
    <cdr:to>
      <cdr:x>0.7227</cdr:x>
      <cdr:y>0.73698</cdr:y>
    </cdr:to>
    <cdr:pic>
      <cdr:nvPicPr>
        <cdr:cNvPr id="30" name="Рисунок 29">
          <a:extLst xmlns:a="http://schemas.openxmlformats.org/drawingml/2006/main">
            <a:ext uri="{FF2B5EF4-FFF2-40B4-BE49-F238E27FC236}">
              <a16:creationId xmlns:a16="http://schemas.microsoft.com/office/drawing/2014/main" id="{8FE6856A-9644-5A2E-B0D9-DF8C809C41D1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6557284" y="4307045"/>
          <a:ext cx="164305" cy="16970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0.368</cdr:x>
      <cdr:y>0.78124</cdr:y>
    </cdr:from>
    <cdr:to>
      <cdr:x>0.38537</cdr:x>
      <cdr:y>0.80926</cdr:y>
    </cdr:to>
    <cdr:pic>
      <cdr:nvPicPr>
        <cdr:cNvPr id="31" name="Рисунок 30">
          <a:extLst xmlns:a="http://schemas.openxmlformats.org/drawingml/2006/main">
            <a:ext uri="{FF2B5EF4-FFF2-40B4-BE49-F238E27FC236}">
              <a16:creationId xmlns:a16="http://schemas.microsoft.com/office/drawing/2014/main" id="{70204A96-28D7-39B3-FA64-47C876463544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3422643" y="4745647"/>
          <a:ext cx="161615" cy="170207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0.26578</cdr:x>
      <cdr:y>0.30577</cdr:y>
    </cdr:from>
    <cdr:to>
      <cdr:x>0.28342</cdr:x>
      <cdr:y>0.3336</cdr:y>
    </cdr:to>
    <cdr:pic>
      <cdr:nvPicPr>
        <cdr:cNvPr id="32" name="Рисунок 31">
          <a:extLst xmlns:a="http://schemas.openxmlformats.org/drawingml/2006/main">
            <a:ext uri="{FF2B5EF4-FFF2-40B4-BE49-F238E27FC236}">
              <a16:creationId xmlns:a16="http://schemas.microsoft.com/office/drawing/2014/main" id="{0F7E5AA1-5B0A-9E31-BDCC-AA196D476C74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2471945" y="1857378"/>
          <a:ext cx="164099" cy="169068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0.72416</cdr:x>
      <cdr:y>0.70901</cdr:y>
    </cdr:from>
    <cdr:to>
      <cdr:x>0.74202</cdr:x>
      <cdr:y>0.73714</cdr:y>
    </cdr:to>
    <cdr:pic>
      <cdr:nvPicPr>
        <cdr:cNvPr id="33" name="Рисунок 32">
          <a:extLst xmlns:a="http://schemas.openxmlformats.org/drawingml/2006/main">
            <a:ext uri="{FF2B5EF4-FFF2-40B4-BE49-F238E27FC236}">
              <a16:creationId xmlns:a16="http://schemas.microsoft.com/office/drawing/2014/main" id="{1E6DB710-6567-502D-E8D3-77E22797851D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4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6735185" y="4306904"/>
          <a:ext cx="166104" cy="17086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0.41869</cdr:x>
      <cdr:y>0.86399</cdr:y>
    </cdr:from>
    <cdr:to>
      <cdr:x>0.43627</cdr:x>
      <cdr:y>0.89182</cdr:y>
    </cdr:to>
    <cdr:pic>
      <cdr:nvPicPr>
        <cdr:cNvPr id="34" name="Рисунок 33">
          <a:extLst xmlns:a="http://schemas.openxmlformats.org/drawingml/2006/main">
            <a:ext uri="{FF2B5EF4-FFF2-40B4-BE49-F238E27FC236}">
              <a16:creationId xmlns:a16="http://schemas.microsoft.com/office/drawing/2014/main" id="{112526AF-97D5-812B-40AC-E165C556172B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4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3894071" y="5248276"/>
          <a:ext cx="163581" cy="16906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0.38046</cdr:x>
      <cdr:y>0.86387</cdr:y>
    </cdr:from>
    <cdr:to>
      <cdr:x>0.39813</cdr:x>
      <cdr:y>0.89182</cdr:y>
    </cdr:to>
    <cdr:pic>
      <cdr:nvPicPr>
        <cdr:cNvPr id="35" name="Рисунок 34">
          <a:extLst xmlns:a="http://schemas.openxmlformats.org/drawingml/2006/main">
            <a:ext uri="{FF2B5EF4-FFF2-40B4-BE49-F238E27FC236}">
              <a16:creationId xmlns:a16="http://schemas.microsoft.com/office/drawing/2014/main" id="{5FFE74AA-C6DD-20E0-A41E-793FE7B6AE04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5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3538540" y="5247551"/>
          <a:ext cx="164307" cy="169793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0.34933</cdr:x>
      <cdr:y>0.78119</cdr:y>
    </cdr:from>
    <cdr:to>
      <cdr:x>0.36699</cdr:x>
      <cdr:y>0.80903</cdr:y>
    </cdr:to>
    <cdr:pic>
      <cdr:nvPicPr>
        <cdr:cNvPr id="36" name="Рисунок 35">
          <a:extLst xmlns:a="http://schemas.openxmlformats.org/drawingml/2006/main">
            <a:ext uri="{FF2B5EF4-FFF2-40B4-BE49-F238E27FC236}">
              <a16:creationId xmlns:a16="http://schemas.microsoft.com/office/drawing/2014/main" id="{F4343A8E-E7D0-B9CC-85EB-9F5D420AD0D9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5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3248978" y="4745355"/>
          <a:ext cx="164305" cy="169068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0.63111</cdr:x>
      <cdr:y>0.96303</cdr:y>
    </cdr:from>
    <cdr:to>
      <cdr:x>0.64903</cdr:x>
      <cdr:y>0.991</cdr:y>
    </cdr:to>
    <cdr:pic>
      <cdr:nvPicPr>
        <cdr:cNvPr id="37" name="Рисунок 36">
          <a:extLst xmlns:a="http://schemas.openxmlformats.org/drawingml/2006/main">
            <a:ext uri="{FF2B5EF4-FFF2-40B4-BE49-F238E27FC236}">
              <a16:creationId xmlns:a16="http://schemas.microsoft.com/office/drawing/2014/main" id="{15CA57B6-5580-D0DD-07E7-4EA42F136B9A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5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5869781" y="5849904"/>
          <a:ext cx="166688" cy="16989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0.52239</cdr:x>
      <cdr:y>0.89969</cdr:y>
    </cdr:from>
    <cdr:to>
      <cdr:x>0.54003</cdr:x>
      <cdr:y>0.92749</cdr:y>
    </cdr:to>
    <cdr:pic>
      <cdr:nvPicPr>
        <cdr:cNvPr id="39" name="Рисунок 38">
          <a:extLst xmlns:a="http://schemas.openxmlformats.org/drawingml/2006/main">
            <a:ext uri="{FF2B5EF4-FFF2-40B4-BE49-F238E27FC236}">
              <a16:creationId xmlns:a16="http://schemas.microsoft.com/office/drawing/2014/main" id="{B98FD9CE-AE30-A614-137B-B0A02E93D900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4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4858580" y="5465175"/>
          <a:ext cx="164099" cy="168862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0.50318</cdr:x>
      <cdr:y>0.89969</cdr:y>
    </cdr:from>
    <cdr:to>
      <cdr:x>0.52076</cdr:x>
      <cdr:y>0.92749</cdr:y>
    </cdr:to>
    <cdr:pic>
      <cdr:nvPicPr>
        <cdr:cNvPr id="40" name="Рисунок 39">
          <a:extLst xmlns:a="http://schemas.openxmlformats.org/drawingml/2006/main">
            <a:ext uri="{FF2B5EF4-FFF2-40B4-BE49-F238E27FC236}">
              <a16:creationId xmlns:a16="http://schemas.microsoft.com/office/drawing/2014/main" id="{F1F6B028-E88C-96AB-3F57-9C4FBDD64FDA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5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4679884" y="5465176"/>
          <a:ext cx="163580" cy="168861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0.65937</cdr:x>
      <cdr:y>0.49815</cdr:y>
    </cdr:from>
    <cdr:to>
      <cdr:x>0.73421</cdr:x>
      <cdr:y>0.54399</cdr:y>
    </cdr:to>
    <cdr:sp macro="" textlink="">
      <cdr:nvSpPr>
        <cdr:cNvPr id="50" name="TextBox 49"/>
        <cdr:cNvSpPr txBox="1"/>
      </cdr:nvSpPr>
      <cdr:spPr>
        <a:xfrm xmlns:a="http://schemas.openxmlformats.org/drawingml/2006/main">
          <a:off x="6132635" y="3026019"/>
          <a:ext cx="696058" cy="2784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>
              <a:solidFill>
                <a:srgbClr val="002060"/>
              </a:solidFill>
            </a:rPr>
            <a:t>р. Лена</a:t>
          </a:r>
        </a:p>
      </cdr:txBody>
    </cdr:sp>
  </cdr:relSizeAnchor>
  <cdr:relSizeAnchor xmlns:cdr="http://schemas.openxmlformats.org/drawingml/2006/chartDrawing">
    <cdr:from>
      <cdr:x>0.34662</cdr:x>
      <cdr:y>0.61394</cdr:y>
    </cdr:from>
    <cdr:to>
      <cdr:x>0.43013</cdr:x>
      <cdr:y>0.66099</cdr:y>
    </cdr:to>
    <cdr:sp macro="" textlink="">
      <cdr:nvSpPr>
        <cdr:cNvPr id="51" name="TextBox 50"/>
        <cdr:cNvSpPr txBox="1"/>
      </cdr:nvSpPr>
      <cdr:spPr>
        <a:xfrm xmlns:a="http://schemas.openxmlformats.org/drawingml/2006/main">
          <a:off x="3223847" y="3729403"/>
          <a:ext cx="776653" cy="2857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>
              <a:solidFill>
                <a:srgbClr val="002060"/>
              </a:solidFill>
            </a:rPr>
            <a:t>р. Енисей</a:t>
          </a:r>
        </a:p>
      </cdr:txBody>
    </cdr:sp>
  </cdr:relSizeAnchor>
  <cdr:relSizeAnchor xmlns:cdr="http://schemas.openxmlformats.org/drawingml/2006/chartDrawing">
    <cdr:from>
      <cdr:x>0.81141</cdr:x>
      <cdr:y>0.22073</cdr:y>
    </cdr:from>
    <cdr:to>
      <cdr:x>0.99103</cdr:x>
      <cdr:y>0.26777</cdr:y>
    </cdr:to>
    <cdr:sp macro="" textlink="">
      <cdr:nvSpPr>
        <cdr:cNvPr id="52" name="TextBox 51"/>
        <cdr:cNvSpPr txBox="1"/>
      </cdr:nvSpPr>
      <cdr:spPr>
        <a:xfrm xmlns:a="http://schemas.openxmlformats.org/drawingml/2006/main" rot="510170">
          <a:off x="7546728" y="1340829"/>
          <a:ext cx="1670538" cy="2857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>
              <a:solidFill>
                <a:srgbClr val="002060"/>
              </a:solidFill>
            </a:rPr>
            <a:t>Северный</a:t>
          </a:r>
          <a:r>
            <a:rPr lang="ru-RU" sz="1200" b="1" baseline="0">
              <a:solidFill>
                <a:srgbClr val="002060"/>
              </a:solidFill>
            </a:rPr>
            <a:t> морской путь</a:t>
          </a:r>
          <a:endParaRPr lang="ru-RU" sz="1200" b="1">
            <a:solidFill>
              <a:srgbClr val="002060"/>
            </a:solidFill>
          </a:endParaRPr>
        </a:p>
      </cdr:txBody>
    </cdr:sp>
  </cdr:relSizeAnchor>
  <cdr:relSizeAnchor xmlns:cdr="http://schemas.openxmlformats.org/drawingml/2006/chartDrawing">
    <cdr:from>
      <cdr:x>0</cdr:x>
      <cdr:y>0.31361</cdr:y>
    </cdr:from>
    <cdr:to>
      <cdr:x>0.18828</cdr:x>
      <cdr:y>0.36185</cdr:y>
    </cdr:to>
    <cdr:sp macro="" textlink="">
      <cdr:nvSpPr>
        <cdr:cNvPr id="54" name="TextBox 53"/>
        <cdr:cNvSpPr txBox="1"/>
      </cdr:nvSpPr>
      <cdr:spPr>
        <a:xfrm xmlns:a="http://schemas.openxmlformats.org/drawingml/2006/main" rot="20088528">
          <a:off x="-20900" y="1905000"/>
          <a:ext cx="1751136" cy="2930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>
              <a:solidFill>
                <a:srgbClr val="002060"/>
              </a:solidFill>
            </a:rPr>
            <a:t>Северный морской путь</a:t>
          </a:r>
        </a:p>
      </cdr:txBody>
    </cdr:sp>
  </cdr:relSizeAnchor>
  <cdr:relSizeAnchor xmlns:cdr="http://schemas.openxmlformats.org/drawingml/2006/chartDrawing">
    <cdr:from>
      <cdr:x>0.01152</cdr:x>
      <cdr:y>0.08626</cdr:y>
    </cdr:from>
    <cdr:to>
      <cdr:x>0.02893</cdr:x>
      <cdr:y>0.11409</cdr:y>
    </cdr:to>
    <cdr:pic>
      <cdr:nvPicPr>
        <cdr:cNvPr id="56" name="Рисунок 55">
          <a:extLst xmlns:a="http://schemas.openxmlformats.org/drawingml/2006/main">
            <a:ext uri="{FF2B5EF4-FFF2-40B4-BE49-F238E27FC236}">
              <a16:creationId xmlns:a16="http://schemas.microsoft.com/office/drawing/2014/main" id="{F251D91C-0C31-494B-876B-5EC0D473A37F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07156" y="523963"/>
          <a:ext cx="161926" cy="169068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0.01132</cdr:x>
      <cdr:y>0.04755</cdr:y>
    </cdr:from>
    <cdr:to>
      <cdr:x>0.02868</cdr:x>
      <cdr:y>0.07527</cdr:y>
    </cdr:to>
    <cdr:pic>
      <cdr:nvPicPr>
        <cdr:cNvPr id="57" name="Рисунок 56">
          <a:extLst xmlns:a="http://schemas.openxmlformats.org/drawingml/2006/main">
            <a:ext uri="{FF2B5EF4-FFF2-40B4-BE49-F238E27FC236}">
              <a16:creationId xmlns:a16="http://schemas.microsoft.com/office/drawing/2014/main" id="{F3E10892-1431-5AC3-8903-08859138DDC9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4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05322" y="288862"/>
          <a:ext cx="161377" cy="168335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0.01127</cdr:x>
      <cdr:y>0.1638</cdr:y>
    </cdr:from>
    <cdr:to>
      <cdr:x>0.02868</cdr:x>
      <cdr:y>0.19133</cdr:y>
    </cdr:to>
    <cdr:pic>
      <cdr:nvPicPr>
        <cdr:cNvPr id="58" name="Рисунок 57">
          <a:extLst xmlns:a="http://schemas.openxmlformats.org/drawingml/2006/main">
            <a:ext uri="{FF2B5EF4-FFF2-40B4-BE49-F238E27FC236}">
              <a16:creationId xmlns:a16="http://schemas.microsoft.com/office/drawing/2014/main" id="{823A8B0D-49E6-7E59-8B4D-C8452CDF17F8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5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04775" y="994974"/>
          <a:ext cx="161925" cy="167238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0.01117</cdr:x>
      <cdr:y>0.12522</cdr:y>
    </cdr:from>
    <cdr:to>
      <cdr:x>0.0288</cdr:x>
      <cdr:y>0.1529</cdr:y>
    </cdr:to>
    <cdr:pic>
      <cdr:nvPicPr>
        <cdr:cNvPr id="59" name="Рисунок 58">
          <a:extLst xmlns:a="http://schemas.openxmlformats.org/drawingml/2006/main">
            <a:ext uri="{FF2B5EF4-FFF2-40B4-BE49-F238E27FC236}">
              <a16:creationId xmlns:a16="http://schemas.microsoft.com/office/drawing/2014/main" id="{2FC2A93B-F1EF-2604-65F4-99D1013EBA66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03884" y="760623"/>
          <a:ext cx="163939" cy="168152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0.03469</cdr:x>
      <cdr:y>0.03842</cdr:y>
    </cdr:from>
    <cdr:to>
      <cdr:x>0.28202</cdr:x>
      <cdr:y>0.08271</cdr:y>
    </cdr:to>
    <cdr:sp macro="" textlink="">
      <cdr:nvSpPr>
        <cdr:cNvPr id="61" name="TextBox 60"/>
        <cdr:cNvSpPr txBox="1"/>
      </cdr:nvSpPr>
      <cdr:spPr>
        <a:xfrm xmlns:a="http://schemas.openxmlformats.org/drawingml/2006/main">
          <a:off x="322636" y="233363"/>
          <a:ext cx="2300377" cy="2690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100" b="0">
              <a:effectLst/>
              <a:latin typeface="+mn-lt"/>
              <a:ea typeface="+mn-ea"/>
              <a:cs typeface="+mn-cs"/>
            </a:rPr>
            <a:t>Аэропорты федерального значения</a:t>
          </a:r>
          <a:endParaRPr lang="ru-RU">
            <a:effectLst/>
          </a:endParaRPr>
        </a:p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0.03444</cdr:x>
      <cdr:y>0.07659</cdr:y>
    </cdr:from>
    <cdr:to>
      <cdr:x>0.31684</cdr:x>
      <cdr:y>0.12571</cdr:y>
    </cdr:to>
    <cdr:sp macro="" textlink="">
      <cdr:nvSpPr>
        <cdr:cNvPr id="63" name="TextBox 62"/>
        <cdr:cNvSpPr txBox="1"/>
      </cdr:nvSpPr>
      <cdr:spPr>
        <a:xfrm xmlns:a="http://schemas.openxmlformats.org/drawingml/2006/main">
          <a:off x="320351" y="465272"/>
          <a:ext cx="2626455" cy="2983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eaLnBrk="1" fontAlgn="auto" latinLnBrk="0" hangingPunct="1"/>
          <a:r>
            <a:rPr lang="ru-RU" sz="1100" b="0">
              <a:effectLst/>
              <a:latin typeface="+mn-lt"/>
              <a:ea typeface="+mn-ea"/>
              <a:cs typeface="+mn-cs"/>
            </a:rPr>
            <a:t>Аэропорты регионального значения</a:t>
          </a:r>
          <a:endParaRPr lang="ru-RU">
            <a:effectLst/>
          </a:endParaRPr>
        </a:p>
      </cdr:txBody>
    </cdr:sp>
  </cdr:relSizeAnchor>
  <cdr:relSizeAnchor xmlns:cdr="http://schemas.openxmlformats.org/drawingml/2006/chartDrawing">
    <cdr:from>
      <cdr:x>0.03346</cdr:x>
      <cdr:y>0.11571</cdr:y>
    </cdr:from>
    <cdr:to>
      <cdr:x>0.2178</cdr:x>
      <cdr:y>0.16297</cdr:y>
    </cdr:to>
    <cdr:sp macro="" textlink="">
      <cdr:nvSpPr>
        <cdr:cNvPr id="69" name="TextBox 68"/>
        <cdr:cNvSpPr txBox="1"/>
      </cdr:nvSpPr>
      <cdr:spPr>
        <a:xfrm xmlns:a="http://schemas.openxmlformats.org/drawingml/2006/main">
          <a:off x="311239" y="702871"/>
          <a:ext cx="1714500" cy="2870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/>
            <a:t>Морские и речные порты</a:t>
          </a:r>
        </a:p>
      </cdr:txBody>
    </cdr:sp>
  </cdr:relSizeAnchor>
  <cdr:relSizeAnchor xmlns:cdr="http://schemas.openxmlformats.org/drawingml/2006/chartDrawing">
    <cdr:from>
      <cdr:x>0.03372</cdr:x>
      <cdr:y>0.15472</cdr:y>
    </cdr:from>
    <cdr:to>
      <cdr:x>0.23335</cdr:x>
      <cdr:y>0.2011</cdr:y>
    </cdr:to>
    <cdr:sp macro="" textlink="">
      <cdr:nvSpPr>
        <cdr:cNvPr id="71" name="TextBox 70"/>
        <cdr:cNvSpPr txBox="1"/>
      </cdr:nvSpPr>
      <cdr:spPr>
        <a:xfrm xmlns:a="http://schemas.openxmlformats.org/drawingml/2006/main">
          <a:off x="313620" y="939855"/>
          <a:ext cx="1856704" cy="2817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/>
            <a:t>Железнодорожные станции</a:t>
          </a:r>
        </a:p>
      </cdr:txBody>
    </cdr:sp>
  </cdr:relSizeAnchor>
  <cdr:relSizeAnchor xmlns:cdr="http://schemas.openxmlformats.org/drawingml/2006/chartDrawing">
    <cdr:from>
      <cdr:x>0.06247</cdr:x>
      <cdr:y>0.00078</cdr:y>
    </cdr:from>
    <cdr:to>
      <cdr:x>0.22531</cdr:x>
      <cdr:y>0.04351</cdr:y>
    </cdr:to>
    <cdr:sp macro="" textlink="">
      <cdr:nvSpPr>
        <cdr:cNvPr id="74" name="TextBox 73"/>
        <cdr:cNvSpPr txBox="1"/>
      </cdr:nvSpPr>
      <cdr:spPr>
        <a:xfrm xmlns:a="http://schemas.openxmlformats.org/drawingml/2006/main">
          <a:off x="581025" y="4762"/>
          <a:ext cx="1514475" cy="2595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b="1"/>
            <a:t>Условные обозначени</a:t>
          </a:r>
        </a:p>
      </cdr:txBody>
    </cdr:sp>
  </cdr:relSizeAnchor>
  <cdr:relSizeAnchor xmlns:cdr="http://schemas.openxmlformats.org/drawingml/2006/chartDrawing">
    <cdr:from>
      <cdr:x>0</cdr:x>
      <cdr:y>0.54966</cdr:y>
    </cdr:from>
    <cdr:to>
      <cdr:x>0.30278</cdr:x>
      <cdr:y>0.77922</cdr:y>
    </cdr:to>
    <cdr:sp macro="" textlink="">
      <cdr:nvSpPr>
        <cdr:cNvPr id="78" name="TextBox 77"/>
        <cdr:cNvSpPr txBox="1"/>
      </cdr:nvSpPr>
      <cdr:spPr>
        <a:xfrm xmlns:a="http://schemas.openxmlformats.org/drawingml/2006/main">
          <a:off x="0" y="3337053"/>
          <a:ext cx="2816269" cy="13936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>
            <a:lnSpc>
              <a:spcPct val="150000"/>
            </a:lnSpc>
          </a:pPr>
          <a:r>
            <a:rPr lang="ru-RU" sz="1400" b="1">
              <a:solidFill>
                <a:sysClr val="windowText" lastClr="000000"/>
              </a:solidFill>
            </a:rPr>
            <a:t>Логистические расстояния</a:t>
          </a:r>
        </a:p>
        <a:p xmlns:a="http://schemas.openxmlformats.org/drawingml/2006/main">
          <a:pPr>
            <a:lnSpc>
              <a:spcPct val="150000"/>
            </a:lnSpc>
          </a:pPr>
          <a:r>
            <a:rPr lang="ru-RU" sz="1200" b="1">
              <a:solidFill>
                <a:schemeClr val="accent4">
                  <a:lumMod val="50000"/>
                </a:schemeClr>
              </a:solidFill>
            </a:rPr>
            <a:t>600 км</a:t>
          </a:r>
          <a:r>
            <a:rPr lang="ru-RU" sz="1200" b="1" baseline="0">
              <a:solidFill>
                <a:schemeClr val="accent4">
                  <a:lumMod val="50000"/>
                </a:schemeClr>
              </a:solidFill>
            </a:rPr>
            <a:t>        </a:t>
          </a:r>
          <a:r>
            <a:rPr lang="ru-RU" sz="1200"/>
            <a:t>Томтор - Хатанга</a:t>
          </a:r>
        </a:p>
        <a:p xmlns:a="http://schemas.openxmlformats.org/drawingml/2006/main">
          <a:pPr>
            <a:lnSpc>
              <a:spcPct val="150000"/>
            </a:lnSpc>
          </a:pPr>
          <a:r>
            <a:rPr lang="ru-RU" sz="1200" b="1">
              <a:solidFill>
                <a:srgbClr val="002060"/>
              </a:solidFill>
            </a:rPr>
            <a:t>4100</a:t>
          </a:r>
          <a:r>
            <a:rPr lang="ru-RU" sz="1200" b="1" baseline="0">
              <a:solidFill>
                <a:srgbClr val="002060"/>
              </a:solidFill>
            </a:rPr>
            <a:t> км      </a:t>
          </a:r>
          <a:r>
            <a:rPr lang="ru-RU" sz="1200" baseline="0"/>
            <a:t>Хатанга - Лесосибирск</a:t>
          </a:r>
        </a:p>
        <a:p xmlns:a="http://schemas.openxmlformats.org/drawingml/2006/main">
          <a:pPr>
            <a:lnSpc>
              <a:spcPct val="150000"/>
            </a:lnSpc>
          </a:pPr>
          <a:r>
            <a:rPr lang="ru-RU" sz="1200" b="1" baseline="0"/>
            <a:t>3100 км      </a:t>
          </a:r>
          <a:r>
            <a:rPr lang="ru-RU" sz="1200" baseline="0"/>
            <a:t>Лесосибирск - Краснокаменск</a:t>
          </a:r>
          <a:endParaRPr lang="ru-RU" sz="1200"/>
        </a:p>
      </cdr:txBody>
    </cdr:sp>
  </cdr:relSizeAnchor>
  <cdr:relSizeAnchor xmlns:cdr="http://schemas.openxmlformats.org/drawingml/2006/chartDrawing">
    <cdr:from>
      <cdr:x>0.61595</cdr:x>
      <cdr:y>0.96638</cdr:y>
    </cdr:from>
    <cdr:to>
      <cdr:x>0.62793</cdr:x>
      <cdr:y>0.98482</cdr:y>
    </cdr:to>
    <cdr:sp macro="" textlink="">
      <cdr:nvSpPr>
        <cdr:cNvPr id="79" name="Овал 78"/>
        <cdr:cNvSpPr/>
      </cdr:nvSpPr>
      <cdr:spPr>
        <a:xfrm xmlns:a="http://schemas.openxmlformats.org/drawingml/2006/main">
          <a:off x="5728763" y="5870244"/>
          <a:ext cx="111425" cy="112030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6">
            <a:lumMod val="50000"/>
          </a:schemeClr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0.38829</cdr:x>
      <cdr:y>0.78525</cdr:y>
    </cdr:from>
    <cdr:to>
      <cdr:x>0.40055</cdr:x>
      <cdr:y>0.80368</cdr:y>
    </cdr:to>
    <cdr:sp macro="" textlink="">
      <cdr:nvSpPr>
        <cdr:cNvPr id="80" name="Овал 79"/>
        <cdr:cNvSpPr/>
      </cdr:nvSpPr>
      <cdr:spPr>
        <a:xfrm xmlns:a="http://schemas.openxmlformats.org/drawingml/2006/main" rot="21401626">
          <a:off x="3611396" y="4770014"/>
          <a:ext cx="114009" cy="111920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5">
            <a:lumMod val="75000"/>
          </a:schemeClr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0.39582</cdr:x>
      <cdr:y>0.77225</cdr:y>
    </cdr:from>
    <cdr:to>
      <cdr:x>0.51996</cdr:x>
      <cdr:y>0.81629</cdr:y>
    </cdr:to>
    <cdr:sp macro="" textlink="">
      <cdr:nvSpPr>
        <cdr:cNvPr id="81" name="TextBox 80"/>
        <cdr:cNvSpPr txBox="1"/>
      </cdr:nvSpPr>
      <cdr:spPr>
        <a:xfrm xmlns:a="http://schemas.openxmlformats.org/drawingml/2006/main">
          <a:off x="3683470" y="4692925"/>
          <a:ext cx="1155229" cy="2676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>
              <a:effectLst/>
              <a:latin typeface="+mn-lt"/>
              <a:ea typeface="+mn-ea"/>
              <a:cs typeface="+mn-cs"/>
            </a:rPr>
            <a:t>Лесосибирск</a:t>
          </a:r>
          <a:endParaRPr lang="ru-RU">
            <a:effectLst/>
          </a:endParaRPr>
        </a:p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0.58375</cdr:x>
      <cdr:y>0.33998</cdr:y>
    </cdr:from>
    <cdr:to>
      <cdr:x>0.65916</cdr:x>
      <cdr:y>0.38488</cdr:y>
    </cdr:to>
    <cdr:sp macro="" textlink="">
      <cdr:nvSpPr>
        <cdr:cNvPr id="82" name="TextBox 81"/>
        <cdr:cNvSpPr txBox="1"/>
      </cdr:nvSpPr>
      <cdr:spPr>
        <a:xfrm xmlns:a="http://schemas.openxmlformats.org/drawingml/2006/main">
          <a:off x="5429250" y="2065193"/>
          <a:ext cx="701386" cy="2727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100" b="0">
              <a:effectLst/>
              <a:latin typeface="+mn-lt"/>
              <a:ea typeface="+mn-ea"/>
              <a:cs typeface="+mn-cs"/>
            </a:rPr>
            <a:t>Саскылах</a:t>
          </a:r>
          <a:endParaRPr lang="ru-RU">
            <a:effectLst/>
          </a:endParaRPr>
        </a:p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0.57537</cdr:x>
      <cdr:y>0.30363</cdr:y>
    </cdr:from>
    <cdr:to>
      <cdr:x>0.66568</cdr:x>
      <cdr:y>0.34853</cdr:y>
    </cdr:to>
    <cdr:sp macro="" textlink="">
      <cdr:nvSpPr>
        <cdr:cNvPr id="83" name="TextBox 82"/>
        <cdr:cNvSpPr txBox="1"/>
      </cdr:nvSpPr>
      <cdr:spPr>
        <a:xfrm xmlns:a="http://schemas.openxmlformats.org/drawingml/2006/main">
          <a:off x="5351318" y="1844386"/>
          <a:ext cx="839932" cy="2727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100">
              <a:effectLst/>
              <a:latin typeface="+mn-lt"/>
              <a:ea typeface="+mn-ea"/>
              <a:cs typeface="+mn-cs"/>
            </a:rPr>
            <a:t>Юрюнг-Хая</a:t>
          </a:r>
          <a:endParaRPr lang="ru-RU">
            <a:effectLst/>
          </a:endParaRPr>
        </a:p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0.73352</cdr:x>
      <cdr:y>0.83223</cdr:y>
    </cdr:from>
    <cdr:to>
      <cdr:x>0.99672</cdr:x>
      <cdr:y>0.99531</cdr:y>
    </cdr:to>
    <cdr:sp macro="" textlink="">
      <cdr:nvSpPr>
        <cdr:cNvPr id="87" name="Прямоугольник 86"/>
        <cdr:cNvSpPr/>
      </cdr:nvSpPr>
      <cdr:spPr>
        <a:xfrm xmlns:a="http://schemas.openxmlformats.org/drawingml/2006/main">
          <a:off x="6822282" y="5055394"/>
          <a:ext cx="2447924" cy="9906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50000"/>
          </a:schemeClr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eaLnBrk="1" fontAlgn="auto" latinLnBrk="0" hangingPunct="1"/>
          <a:r>
            <a:rPr lang="ru-RU" sz="1100" b="1">
              <a:solidFill>
                <a:sysClr val="windowText" lastClr="000000"/>
              </a:solidFill>
              <a:effectLst/>
              <a:latin typeface="+mn-lt"/>
              <a:ea typeface="+mn-ea"/>
              <a:cs typeface="+mn-cs"/>
            </a:rPr>
            <a:t>ООО «Краснокаменский гидрометаллургический комбинат» (КГК) </a:t>
          </a:r>
          <a:r>
            <a:rPr lang="ru-RU" sz="1100" b="0">
              <a:solidFill>
                <a:sysClr val="windowText" lastClr="000000"/>
              </a:solidFill>
              <a:effectLst/>
              <a:latin typeface="+mn-lt"/>
              <a:ea typeface="+mn-ea"/>
              <a:cs typeface="+mn-cs"/>
            </a:rPr>
            <a:t>на базе ПАО «Приаргунское производственное горно-химическое объединение» (ППГХО)</a:t>
          </a:r>
          <a:endParaRPr lang="ru-RU">
            <a:solidFill>
              <a:sysClr val="windowText" lastClr="000000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0.48286</cdr:x>
      <cdr:y>0.37539</cdr:y>
    </cdr:from>
    <cdr:to>
      <cdr:x>0.50102</cdr:x>
      <cdr:y>0.40282</cdr:y>
    </cdr:to>
    <cdr:pic>
      <cdr:nvPicPr>
        <cdr:cNvPr id="13" name="Рисунок 12">
          <a:extLst xmlns:a="http://schemas.openxmlformats.org/drawingml/2006/main">
            <a:ext uri="{FF2B5EF4-FFF2-40B4-BE49-F238E27FC236}">
              <a16:creationId xmlns:a16="http://schemas.microsoft.com/office/drawing/2014/main" id="{10AB8FB6-A2A2-C395-E981-F419444CB23A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4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4493419" y="2281239"/>
          <a:ext cx="169069" cy="166688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0.46341</cdr:x>
      <cdr:y>0.37539</cdr:y>
    </cdr:from>
    <cdr:to>
      <cdr:x>0.48158</cdr:x>
      <cdr:y>0.40282</cdr:y>
    </cdr:to>
    <cdr:pic>
      <cdr:nvPicPr>
        <cdr:cNvPr id="14" name="Рисунок 13">
          <a:extLst xmlns:a="http://schemas.openxmlformats.org/drawingml/2006/main">
            <a:ext uri="{FF2B5EF4-FFF2-40B4-BE49-F238E27FC236}">
              <a16:creationId xmlns:a16="http://schemas.microsoft.com/office/drawing/2014/main" id="{541916AD-F788-23FC-4892-4DC2DE65788E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4312445" y="2281238"/>
          <a:ext cx="169068" cy="166689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0.61175</cdr:x>
      <cdr:y>0.52524</cdr:y>
    </cdr:from>
    <cdr:to>
      <cdr:x>0.61977</cdr:x>
      <cdr:y>0.85402</cdr:y>
    </cdr:to>
    <cdr:cxnSp macro="">
      <cdr:nvCxnSpPr>
        <cdr:cNvPr id="19" name="Прямая со стрелкой 18">
          <a:extLst xmlns:a="http://schemas.openxmlformats.org/drawingml/2006/main">
            <a:ext uri="{FF2B5EF4-FFF2-40B4-BE49-F238E27FC236}">
              <a16:creationId xmlns:a16="http://schemas.microsoft.com/office/drawing/2014/main" id="{516888A9-F15E-B689-5D48-566D369F652A}"/>
            </a:ext>
          </a:extLst>
        </cdr:cNvPr>
        <cdr:cNvCxnSpPr/>
      </cdr:nvCxnSpPr>
      <cdr:spPr>
        <a:xfrm xmlns:a="http://schemas.openxmlformats.org/drawingml/2006/main">
          <a:off x="5690152" y="3188805"/>
          <a:ext cx="74543" cy="1996108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FF0000"/>
          </a:solidFill>
          <a:headEnd type="triangle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0.49421</cdr:x>
      <cdr:y>0.64802</cdr:y>
    </cdr:from>
    <cdr:to>
      <cdr:x>0.61532</cdr:x>
      <cdr:y>0.72033</cdr:y>
    </cdr:to>
    <cdr:sp macro="" textlink="">
      <cdr:nvSpPr>
        <cdr:cNvPr id="38" name="TextBox 37"/>
        <cdr:cNvSpPr txBox="1"/>
      </cdr:nvSpPr>
      <cdr:spPr>
        <a:xfrm xmlns:a="http://schemas.openxmlformats.org/drawingml/2006/main">
          <a:off x="4596848" y="3934238"/>
          <a:ext cx="1126435" cy="4389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100" b="1"/>
            <a:t>Томтор - ППГХО</a:t>
          </a:r>
        </a:p>
        <a:p xmlns:a="http://schemas.openxmlformats.org/drawingml/2006/main">
          <a:pPr algn="ctr"/>
          <a:r>
            <a:rPr lang="ru-RU" sz="1100" b="1">
              <a:effectLst/>
              <a:latin typeface="+mn-lt"/>
              <a:ea typeface="+mn-ea"/>
              <a:cs typeface="+mn-cs"/>
            </a:rPr>
            <a:t>2350 км </a:t>
          </a:r>
          <a:endParaRPr lang="ru-RU" sz="1100" b="1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5F4644-173C-48D0-A4E9-31C9F3C59EB6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883F17-2989-4E44-A915-7971ADF553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005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AE0EB-DBA2-4D3C-84BA-79C1562C3237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7641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Пояснение: на тему</a:t>
            </a:r>
            <a:r>
              <a:rPr lang="ru-RU" baseline="0" dirty="0"/>
              <a:t> минерально-сырьевых центров…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04041-D3D7-4F8D-A832-E9BC69016CB5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815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Ещё одним потенциальным проектом для развития отечественной промышленности может стать ниобий-редкоземельное месторождение Томтор (Республика Саха). В нём содержится два десятка как традиционных полезных ископаемых (железо, фосфор, титан, ванадий), так и редких элементов: ниобий, иттрий, скандий и группа лантаноидов, запасы которых на месторождении могут обеспечить потребности России на сотни лет [15]. Недропользователь – компания «ТриАрк Майнинг» планирует разместить химико-металлургическое производство для переработки томторских руд, на территории Приаргунского производственного горно-химического объединения (г. Краснокаменск, Забайкальский край) [16], с объёмом производства до 10 тыс. тонн в год разделенных оксидов РЗМ к 2021 году, и занять доминирующее положение на европейском рынке, обеспечив до 10% мировых поставок редкоземельных металлов [17].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Совместное предприятия ГК «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Ростехнологии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и Группы «ИСТ».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Главная проблема РЗМ-индустрии в России – это отсутствие высокотехнологичных производств, в которых используются РЗМ. И, как следствие, отсутствие первоначального спроса на эти стратегические наукоёмкие минеральные ресурсы. Например, начиная с 2000-ых годов резкий толчок спроса на индивидуальные РЗМ дало развитие «зеленой» и возобновляемой энергетики, в первую очередь ветровых электростанций и электромобилей, производства которых в РФ нет. Эти области могут стать беспрецедентными драйверами роста потребления РЗМ. Поэтому все отечественные производители будут вынуждены ориентироваться на экспорт и внешние рынки, что непременно приведёт к конкурентной борьбе с китайской редкоземельной продукцией.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Главными потребителями РЗМ в России являются ГК «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Ростехнологии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(до 70%), ГК «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Росатом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(20-25%) и нефтехимическая промышленность.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Очевидно, что китайские власти продолжат стратегию, направленную на развитие горнодобывающего сектора РЗМ и его вертикальное расширение, постепенно интегрируя вышестоящие этапы цепочки создания стоимости, чтобы охватить большую долю от добавленной стоимости. Например, по данным UNCTAD стоимость килограмма соединения Nd</a:t>
            </a:r>
            <a:r>
              <a:rPr lang="ru-RU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</a:t>
            </a:r>
            <a:r>
              <a:rPr lang="ru-RU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 (неодимовые постоянные магниты) превышает стоимость килограмма соответствующего концентрата примерно в 18 раз (рис. 3) [9]. В таблице 3 представлена цепочка добавленной стоимости на редкоземельные элементы на внутреннем рынке Китая в 2017 году.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Другие высокотехнологичные страны, не обладающие геологическим редкоземельным потенциалом, как, например, Германия, Англия, Франция, Япония, Тайланд и другие, также способны обеспечить выпуск наукоёмкой продукции и товаров последних стадий производственной цепочки, которая по стоимостному объёму отличается в сотни раз (рис. 2). Компании в этих странах могут ориентироваться на выпуск высокотехнологичной продукции: оксиды и индивидуальные РЗМ, постоянные магниты с разными механическими и магнитными свойствами, легированные сплавы, катализаторы, полирующие порошки, люминофоры, керамика и т.д.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настоящее время стало очевидным, что устойчивыми экономиками могут быть только те, где компании в совокупности формируют всю производственную цепочку в рамках национальной редкоземельной промышленности (в том числе вертикально интегрированные компании): «от лопаты до наукоёмкой продукции и товаров на основе РЗМ». Только так можно избежать влияния агрессивной ценовой политики Китая и произвести диверсификацию поставок. Особенно это актуально для лёгкой группы РЗМ, элементы которой находятся на мировом рынке в избытке, кроме ключевых элементов этой группы – неодима и празеодима (находится в недостатке). Подтверждением является то, что при падении цен на оксиды и индивидуальные РЗМ в 2010 – 2011 гг., цены на такие конечные наукоёмкие продукты (неодимовые магниты, катализаторы, аккумуляторы и другие) оставались стабильными.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AE0EB-DBA2-4D3C-84BA-79C1562C3237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2134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EC6BB6-5893-5390-F813-3815D5F540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6216488-154A-FFC9-68A6-1A0085B4C8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4EF743-D9FB-4924-E86C-883DBED52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78017-19FD-417A-9039-A3A603B53CB4}" type="datetime1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CBBFB2-86E2-DC31-474D-12631C4E5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СПб_ Семинар АГ Аганбегяна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0731B5-7D4A-5D3A-9CA9-139F6F4F1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947E-BBD8-438F-91EF-7A97A7AB04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264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6A844A-EB0F-9CB7-D495-DFFFF0AAE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E095B04-CCCB-41BA-9BB0-92F9C54BC0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4066DB-5462-FC8B-D2FD-DA33E55EE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FBC8A-F361-40D2-8944-826787956B73}" type="datetime1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609377-9DAD-6B45-03B0-5CBB6A62C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СПб_ Семинар АГ Аганбегяна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8C50E7-D4CD-8270-482E-D040AD44C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947E-BBD8-438F-91EF-7A97A7AB04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862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6B37A41-82EA-A5D1-30DD-8CC22119E3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A8EC2AB-D1DF-6E21-0A94-ADE5C2F5DA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AC96E5-729D-A209-9281-173739B4C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EEE8C-35E2-4179-BB75-7EB761994FD8}" type="datetime1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91895F-DF98-01FD-44F0-E80EC1725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СПб_ Семинар АГ Аганбегяна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79F239-93C3-DDDE-75FA-2A47D5DA4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947E-BBD8-438F-91EF-7A97A7AB04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03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5AD958-1460-F7E2-C907-F3D82403F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8F7901-0C03-2D08-267C-5AD2E98374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E351A6-4513-49C2-D36A-572F06CFA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34F2F-4A59-4595-9A2B-263807EEBEAB}" type="datetime1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3D847F-C048-0C62-9246-99B64B25A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СПб_ Семинар АГ Аганбегяна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47D9B4-7246-6144-63D2-0595B6BD4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947E-BBD8-438F-91EF-7A97A7AB04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963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40AA32-D9E4-C16F-3F51-5315BEA24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D04FC8-8C02-F390-9181-96EDFE6756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4EF366-826F-7348-4344-17FED4C9E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7C798-B9EE-4305-BC46-A47964557BA9}" type="datetime1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BD28C7-24CB-56FF-0807-C06A3D553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СПб_ Семинар АГ Аганбегяна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3AD45F-77E8-021A-DAB0-B7D9D4231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947E-BBD8-438F-91EF-7A97A7AB04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222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110F37-26D1-2881-1B4C-DF00C5B4F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40BDC9-AEE0-DAAE-C2C5-0B527F9396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FE142A-F24C-1FBF-5FD4-D621C65F24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9B622B-0A25-EDF4-A2D4-B420240CB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A2C0D-C79C-4974-9AF0-6291076E5A03}" type="datetime1">
              <a:rPr lang="ru-RU" smtClean="0"/>
              <a:t>29.10.2024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5C28050-C7D1-24FA-403D-56AE03AE5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СПб_ Семинар АГ Аганбегяна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1CD3F9-F81D-320A-D9E8-D9DA4F49F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947E-BBD8-438F-91EF-7A97A7AB04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799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39E194-3AE4-FC62-9A40-2DCCAC28F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14B975D-05FD-BA0B-10DC-1FB260083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24603E-2F03-D56F-6382-DF39086E65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F1169DD-2F23-93C8-FD04-9D082AC9AD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D282EF5-F0D9-98C9-2CE6-C839577840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2C53E8B-4616-41BD-BD19-4E5A97873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2B3B6-ABAB-4527-9F5B-3DEA94BFA20B}" type="datetime1">
              <a:rPr lang="ru-RU" smtClean="0"/>
              <a:t>29.10.2024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8E65713-5460-91E0-4F08-D0DE94DA5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СПб_ Семинар АГ Аганбегяна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A682A4D-CA86-0C01-1142-75B233868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947E-BBD8-438F-91EF-7A97A7AB04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053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249A40-4578-5CAF-6210-3DB1CF104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F90DD3B-5C91-BE7D-EA45-B02E9920E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CD4B4-F703-49D4-BE6F-3D9FF09B3DF5}" type="datetime1">
              <a:rPr lang="ru-RU" smtClean="0"/>
              <a:t>29.10.2024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B8D43CF-BB5D-FF28-91F2-7D778AC02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СПб_ Семинар АГ Аганбегяна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F857462-011E-3218-9293-A0322AFF6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947E-BBD8-438F-91EF-7A97A7AB04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10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A98B2D8-0648-A7FD-7763-9B30C1B28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3FBEC-C2E6-481D-B3B0-B41F243DB16F}" type="datetime1">
              <a:rPr lang="ru-RU" smtClean="0"/>
              <a:t>29.10.2024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0EE4BB0-8383-2805-F6E1-B212BDAC3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СПб_ Семинар АГ Аганбегяна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78AC81F-204A-F830-B66C-55F89C67E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947E-BBD8-438F-91EF-7A97A7AB04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529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48558-AB5C-3282-777C-EBEFEEF40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71517D-09ED-2B94-CA97-2803565B8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2C9A82E-5658-2130-C929-81A61A2459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1CD4AD-F7E0-8AB1-3515-E2E224427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9137F-10A9-4039-8FBB-BA6B59985CE4}" type="datetime1">
              <a:rPr lang="ru-RU" smtClean="0"/>
              <a:t>29.10.2024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49B05A-EFAD-0B9F-E565-EAFD0BEBE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СПб_ Семинар АГ Аганбегяна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4F684E-D2A9-E9C0-647F-465CC0FBF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947E-BBD8-438F-91EF-7A97A7AB04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4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930DEF-A2AF-7B08-6A09-70758D1CE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810BC9E-C0AD-7EC4-2EE2-0ACDF6E196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FE241F5-7FE3-649F-36A8-8E8063352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F6BB27-346A-154D-FB7B-9B01D8057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7CA5E-6EF2-48E8-8D4C-131D44CB0CA8}" type="datetime1">
              <a:rPr lang="ru-RU" smtClean="0"/>
              <a:t>29.10.2024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B30E1A-F841-BD98-2EF3-249EF212A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СПб_ Семинар АГ Аганбегяна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17412DC-1862-43AF-713E-0CFDBACC3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947E-BBD8-438F-91EF-7A97A7AB04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919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1B2F12-19D4-66A2-CC6E-265EB93A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CD0F78-1109-B594-7D18-22AE848F9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4540FA-C1FE-47EA-CD6F-D8E6CACBB0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A9C2A-1D44-4073-A46E-1FB7E36E00F1}" type="datetime1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59E8E5-44B5-4224-4ABC-A7E21CDC13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СПб_ Семинар АГ Аганбегяна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F7BEB2-AB33-9715-C4A5-50205B1A00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D947E-BBD8-438F-91EF-7A97A7AB04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354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1369C4-E4B0-4F01-C6F4-9AC02021FB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3983" y="2361892"/>
            <a:ext cx="12191999" cy="1611331"/>
          </a:xfrm>
        </p:spPr>
        <p:txBody>
          <a:bodyPr>
            <a:noAutofit/>
          </a:bodyPr>
          <a:lstStyle/>
          <a:p>
            <a:r>
              <a:rPr lang="ru-RU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Пространственное развитие России – направленность на обеспечение синергии взаимодействия различных территорий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4AA0EB3-7E90-EA4C-38FC-1EB2E8A95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833" y="4265357"/>
            <a:ext cx="11912366" cy="17988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Семинар академика А.Г. Аганбегяна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СПб Государственный Университет Аэрокосмического Приборостроения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31 октября 2024 года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г. Санкт-Петербург</a:t>
            </a: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5D1664FD-2194-FBC7-6D7E-BBA01B1AF4F4}"/>
              </a:ext>
            </a:extLst>
          </p:cNvPr>
          <p:cNvSpPr txBox="1">
            <a:spLocks/>
          </p:cNvSpPr>
          <p:nvPr/>
        </p:nvSpPr>
        <p:spPr>
          <a:xfrm>
            <a:off x="0" y="136525"/>
            <a:ext cx="12191999" cy="1474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8447FE8-31F4-1152-EDE3-6068B2EC6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CEBD-BEAF-4454-BA3A-EF134A5F5AD3}" type="datetime1">
              <a:rPr lang="ru-RU" smtClean="0"/>
              <a:t>29.10.2024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14872BB-F574-FEA9-3B52-1E50ACD25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СПб_ Семинар АГ Аганбегяна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C67F3DA-A0E6-C278-D91E-13625A61A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947E-BBD8-438F-91EF-7A97A7AB04F3}" type="slidenum">
              <a:rPr lang="ru-RU" smtClean="0"/>
              <a:t>1</a:t>
            </a:fld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E092DE-02C8-94A8-3689-EE871170C1A7}"/>
              </a:ext>
            </a:extLst>
          </p:cNvPr>
          <p:cNvSpPr txBox="1"/>
          <p:nvPr/>
        </p:nvSpPr>
        <p:spPr>
          <a:xfrm>
            <a:off x="-13982" y="0"/>
            <a:ext cx="12191999" cy="2197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Крюков В.А., академик, д.э.н., профессор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Full Member of the Norwegian Scientific Academy for Polar Studies (Longyearbyen)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Fellow (Member) of the Int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CORE Academy of Science and Humanities (</a:t>
            </a:r>
            <a:r>
              <a:rPr lang="en-US" sz="1800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Hong Kong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)   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Директор ИЭОПП СО РАН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Главный редактор Всероссийского экономического журнала ЭКО (г. Новосибирск)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Профессор НИУ «Высшая Школа Экономики» (г. Москва)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Член Советов Директоров ПАО «НОВАТЭК» и ПАО «ТАТНЕФТЬ»</a:t>
            </a:r>
          </a:p>
        </p:txBody>
      </p:sp>
    </p:spTree>
    <p:extLst>
      <p:ext uri="{BB962C8B-B14F-4D97-AF65-F5344CB8AC3E}">
        <p14:creationId xmlns:p14="http://schemas.microsoft.com/office/powerpoint/2010/main" val="4155527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7FFFF2-9E8B-48F9-9185-92AB62D75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760"/>
            <a:ext cx="12192000" cy="8477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Россия: доминируют общие знания – роль агломераций растет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502F482-C3AE-491B-89E9-1847020994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365" y="933450"/>
            <a:ext cx="8389279" cy="5924550"/>
          </a:xfrm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F18CAAA-4092-48A6-9940-D5063D21B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СПб_ Семинар АГ Аганбегяна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BF3B699-416F-4518-A3D5-88A204EFD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37E1E-F9F5-4513-8CED-F665F78B1F3F}" type="slidenum">
              <a:rPr lang="ru-RU" smtClean="0"/>
              <a:t>10</a:t>
            </a:fld>
            <a:endParaRPr lang="ru-RU"/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2E501995-A390-0876-1C1F-ED72BF88F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296AE-9D1B-4924-AC49-D015BD60DA7C}" type="datetime1">
              <a:rPr lang="ru-RU" smtClean="0"/>
              <a:t>29.10.2024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582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90CC6-6FCE-4886-AC56-A2090383E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183178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Роль среды нельзя недооценивать.</a:t>
            </a:r>
            <a:b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Гладкая динамика и трансформационная динамика имеют значительные отличия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E1C609-E3D2-4152-A614-642B896A3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975" y="1487054"/>
            <a:ext cx="11182350" cy="4802909"/>
          </a:xfrm>
        </p:spPr>
        <p:txBody>
          <a:bodyPr>
            <a:normAutofit lnSpcReduction="10000"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Гладкая динамика предполагает жесткость «бюджетных ограничений» (невозможность манипулирования условиями и подходами к освоению участков недр)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Трансформационная динамика в России развивается в условиях мягких «бюджетных ограничений»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Отличительная особенность современной динамики процесса генерации и распространения знаний является резкое усиление роли и значимости крупнейших агломераций (Москвы и Санкт-Петербурга)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Современная динамика, тем самым, свидетельствует, скорее, о процессе адаптации общих знаний, а не о создании среды для генерации новых    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D0399DD-8A8C-407E-852E-08BFE5C12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СПб_ Семинар АГ Аганбегяна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E2A4290-412C-4FBC-BC3C-180E39D26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37E1E-F9F5-4513-8CED-F665F78B1F3F}" type="slidenum">
              <a:rPr lang="ru-RU" smtClean="0"/>
              <a:t>11</a:t>
            </a:fld>
            <a:endParaRPr lang="ru-RU"/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0272C482-DDBE-E5AB-61EE-CC7D15356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72D6C-B57F-4E02-B188-E9D3FB92C529}" type="datetime1">
              <a:rPr lang="ru-RU" smtClean="0"/>
              <a:t>29.10.2024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6457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внобедренный треугольник 3"/>
          <p:cNvSpPr/>
          <p:nvPr/>
        </p:nvSpPr>
        <p:spPr>
          <a:xfrm>
            <a:off x="2063552" y="764704"/>
            <a:ext cx="4176464" cy="3024336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783632" y="3933056"/>
            <a:ext cx="294458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Физическая емкость рынка РЗМ в</a:t>
            </a:r>
          </a:p>
          <a:p>
            <a:pPr algn="ctr"/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зависимости </a:t>
            </a:r>
          </a:p>
          <a:p>
            <a:pPr algn="ctr"/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от стадии передела РЗМ-продукции</a:t>
            </a:r>
          </a:p>
        </p:txBody>
      </p:sp>
      <p:sp>
        <p:nvSpPr>
          <p:cNvPr id="40" name="Равнобедренный треугольник 39"/>
          <p:cNvSpPr/>
          <p:nvPr/>
        </p:nvSpPr>
        <p:spPr>
          <a:xfrm rot="10800000">
            <a:off x="5735960" y="836712"/>
            <a:ext cx="4176464" cy="3024336"/>
          </a:xfrm>
          <a:prstGeom prst="triangle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744073" y="3933056"/>
            <a:ext cx="271401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solidFill>
                  <a:srgbClr val="FF0000"/>
                </a:solidFill>
              </a:rPr>
              <a:t>Стоимостная емкость рынка РЗМ</a:t>
            </a:r>
          </a:p>
          <a:p>
            <a:pPr algn="ctr"/>
            <a:r>
              <a:rPr lang="ru-RU" sz="1400" dirty="0">
                <a:solidFill>
                  <a:srgbClr val="FF0000"/>
                </a:solidFill>
              </a:rPr>
              <a:t>/ Добавленная стоимость на </a:t>
            </a:r>
          </a:p>
          <a:p>
            <a:pPr algn="ctr"/>
            <a:r>
              <a:rPr lang="ru-RU" sz="1400" dirty="0">
                <a:solidFill>
                  <a:srgbClr val="FF0000"/>
                </a:solidFill>
              </a:rPr>
              <a:t>единицу РЗМ-продукции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03200" y="4797152"/>
            <a:ext cx="11779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Лучше «плохая переработка», чем ее отсутствие.</a:t>
            </a:r>
          </a:p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Дилемма глубокой переработки (на примере РЗМ)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по мере роста добавленной стоимости сужаются масштабы рынков реализации получаемых продуктов.</a:t>
            </a:r>
          </a:p>
        </p:txBody>
      </p:sp>
      <p:sp>
        <p:nvSpPr>
          <p:cNvPr id="20" name="Трапеция 19"/>
          <p:cNvSpPr/>
          <p:nvPr/>
        </p:nvSpPr>
        <p:spPr>
          <a:xfrm>
            <a:off x="1847528" y="1916832"/>
            <a:ext cx="4824536" cy="2016224"/>
          </a:xfrm>
          <a:prstGeom prst="trapezoid">
            <a:avLst>
              <a:gd name="adj" fmla="val 66447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/>
              <a:t>Карбонаты РЗМ</a:t>
            </a:r>
          </a:p>
        </p:txBody>
      </p:sp>
      <p:sp>
        <p:nvSpPr>
          <p:cNvPr id="21" name="Трапеция 20"/>
          <p:cNvSpPr/>
          <p:nvPr/>
        </p:nvSpPr>
        <p:spPr>
          <a:xfrm>
            <a:off x="3215680" y="1268760"/>
            <a:ext cx="2016224" cy="576064"/>
          </a:xfrm>
          <a:prstGeom prst="trapezoid">
            <a:avLst>
              <a:gd name="adj" fmla="val 66447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Оксиды РЗМ</a:t>
            </a:r>
          </a:p>
        </p:txBody>
      </p:sp>
      <p:sp>
        <p:nvSpPr>
          <p:cNvPr id="24" name="Равнобедренный треугольник 23"/>
          <p:cNvSpPr/>
          <p:nvPr/>
        </p:nvSpPr>
        <p:spPr>
          <a:xfrm>
            <a:off x="3647728" y="404664"/>
            <a:ext cx="1152128" cy="792088"/>
          </a:xfrm>
          <a:prstGeom prst="triangle">
            <a:avLst>
              <a:gd name="adj" fmla="val 49266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 dirty="0"/>
          </a:p>
        </p:txBody>
      </p:sp>
      <p:sp>
        <p:nvSpPr>
          <p:cNvPr id="25" name="Трапеция 24"/>
          <p:cNvSpPr/>
          <p:nvPr/>
        </p:nvSpPr>
        <p:spPr>
          <a:xfrm rot="10800000">
            <a:off x="5447928" y="404664"/>
            <a:ext cx="4752528" cy="2088232"/>
          </a:xfrm>
          <a:prstGeom prst="trapezoid">
            <a:avLst>
              <a:gd name="adj" fmla="val 66447"/>
            </a:avLst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Трапеция 25"/>
          <p:cNvSpPr/>
          <p:nvPr/>
        </p:nvSpPr>
        <p:spPr>
          <a:xfrm rot="10800000">
            <a:off x="6888088" y="2636912"/>
            <a:ext cx="1872208" cy="576064"/>
          </a:xfrm>
          <a:prstGeom prst="trapezoid">
            <a:avLst>
              <a:gd name="adj" fmla="val 66447"/>
            </a:avLst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Равнобедренный треугольник 27"/>
          <p:cNvSpPr/>
          <p:nvPr/>
        </p:nvSpPr>
        <p:spPr>
          <a:xfrm rot="10800000">
            <a:off x="7320136" y="3284984"/>
            <a:ext cx="1008112" cy="648072"/>
          </a:xfrm>
          <a:prstGeom prst="triangle">
            <a:avLst>
              <a:gd name="adj" fmla="val 49266"/>
            </a:avLst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6313527" y="692696"/>
            <a:ext cx="3186129" cy="147732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</a:rPr>
              <a:t>Индивидуальные РЗМ </a:t>
            </a:r>
          </a:p>
          <a:p>
            <a:pPr algn="ctr"/>
            <a:r>
              <a:rPr lang="ru-RU" sz="2400" dirty="0">
                <a:solidFill>
                  <a:srgbClr val="FF0000"/>
                </a:solidFill>
              </a:rPr>
              <a:t>–  высокочистые и </a:t>
            </a:r>
          </a:p>
          <a:p>
            <a:pPr algn="ctr"/>
            <a:r>
              <a:rPr lang="ru-RU" sz="2400" dirty="0" err="1">
                <a:solidFill>
                  <a:srgbClr val="FF0000"/>
                </a:solidFill>
              </a:rPr>
              <a:t>сверхвысокочистые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</a:p>
          <a:p>
            <a:pPr algn="ctr"/>
            <a:endParaRPr lang="ru-RU" dirty="0"/>
          </a:p>
        </p:txBody>
      </p:sp>
      <p:sp>
        <p:nvSpPr>
          <p:cNvPr id="37" name="TextBox 36"/>
          <p:cNvSpPr txBox="1"/>
          <p:nvPr/>
        </p:nvSpPr>
        <p:spPr>
          <a:xfrm>
            <a:off x="7119780" y="2708921"/>
            <a:ext cx="1424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Оксиды РЗМ</a:t>
            </a:r>
            <a:endParaRPr lang="ru-RU" sz="1200" dirty="0">
              <a:solidFill>
                <a:srgbClr val="FF0000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39" name="TextBox 38"/>
          <p:cNvSpPr txBox="1"/>
          <p:nvPr/>
        </p:nvSpPr>
        <p:spPr>
          <a:xfrm>
            <a:off x="7248128" y="3284985"/>
            <a:ext cx="11521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chemeClr val="bg1"/>
                </a:solidFill>
              </a:rPr>
              <a:t>Карбонаты 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</a:rPr>
              <a:t>РЗМ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647728" y="692697"/>
            <a:ext cx="1152128" cy="43088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050" dirty="0">
                <a:solidFill>
                  <a:schemeClr val="bg1"/>
                </a:solidFill>
              </a:rPr>
              <a:t>Чистые</a:t>
            </a:r>
          </a:p>
          <a:p>
            <a:pPr algn="ctr"/>
            <a:r>
              <a:rPr lang="ru-RU" sz="1050" dirty="0">
                <a:solidFill>
                  <a:schemeClr val="bg1"/>
                </a:solidFill>
              </a:rPr>
              <a:t>РЗМ</a:t>
            </a: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3143672" y="332656"/>
            <a:ext cx="2088232" cy="1584176"/>
          </a:xfrm>
          <a:prstGeom prst="roundRect">
            <a:avLst/>
          </a:prstGeom>
          <a:solidFill>
            <a:srgbClr val="FF0000">
              <a:alpha val="1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5231904" y="404664"/>
            <a:ext cx="5184576" cy="2880320"/>
          </a:xfrm>
          <a:prstGeom prst="roundRect">
            <a:avLst/>
          </a:prstGeom>
          <a:solidFill>
            <a:srgbClr val="FF0000">
              <a:alpha val="1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22812D41-06A7-F55B-5BB6-6EE88A583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FCCB3-4438-426B-AD51-3A373518C4AD}" type="datetime1">
              <a:rPr lang="ru-RU" smtClean="0"/>
              <a:t>29.10.2024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25ED326-F64D-49A6-168D-8F9381332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СПб_ Семинар АГ Аганбегяна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C59D694-3EF2-55BD-439F-6C69F5468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947E-BBD8-438F-91EF-7A97A7AB04F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6235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45" grpId="0" animBg="1"/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6CD5FD-8796-C26F-81E5-CB8C27147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90" y="25555"/>
            <a:ext cx="11567020" cy="122440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1929-1931 гг. – «выход» на ключевую проблему. Комбинирование – как реализовать?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0436461-395F-B982-FA20-8D71FA649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854" y="1288467"/>
            <a:ext cx="2626378" cy="3992557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9258DA-7282-C069-41DD-DE037BB5D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74" y="1366495"/>
            <a:ext cx="1751878" cy="30094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76709F-15B7-F822-49DA-D27E071F34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055" y="1287198"/>
            <a:ext cx="2529745" cy="296970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E63AE76-6CDA-4A1B-F1E0-601CD913A4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986" y="1292312"/>
            <a:ext cx="2461642" cy="3988712"/>
          </a:xfrm>
          <a:prstGeom prst="rect">
            <a:avLst/>
          </a:prstGeom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id="{1EB9E26A-BF64-4CE9-DC02-3D807EDDE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D4BBCF9-873E-486A-BEE9-72DBD4EFB102}" type="datetime1">
              <a:rPr lang="ru-RU" smtClean="0"/>
              <a:t>29.10.2024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28DCB04-1BC3-A0EA-A3AA-50B324535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СПб_ Семинар АГ Аганбегяна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A6B1BC0-B06A-5F93-B6EC-6A830EAFA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8B786E-9249-514A-A2AE-2372DBE1AE5B}" type="slidenum">
              <a:rPr lang="ru-RU" altLang="ru-RU" smtClean="0"/>
              <a:pPr>
                <a:defRPr/>
              </a:pPr>
              <a:t>13</a:t>
            </a:fld>
            <a:endParaRPr lang="ru-RU" altLang="ru-RU"/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5EDEAA54-2F2A-977A-4ABB-E3FF2016C805}"/>
              </a:ext>
            </a:extLst>
          </p:cNvPr>
          <p:cNvSpPr txBox="1">
            <a:spLocks/>
          </p:cNvSpPr>
          <p:nvPr/>
        </p:nvSpPr>
        <p:spPr>
          <a:xfrm>
            <a:off x="236290" y="5379144"/>
            <a:ext cx="11719420" cy="93996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6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Рассмотрение  вопросов размещения и пространственного развития в контексте  «</a:t>
            </a:r>
            <a:r>
              <a:rPr lang="ru-RU" sz="26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энергопроизводственных</a:t>
            </a:r>
            <a:r>
              <a:rPr lang="ru-RU" sz="26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циклов»  Н.Н. Колосовского сохраняет свою актуальность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73993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5B3814-8822-507A-2CE7-81466BA22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8" y="12073"/>
            <a:ext cx="11769754" cy="1143000"/>
          </a:xfrm>
        </p:spPr>
        <p:txBody>
          <a:bodyPr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Увы, на практике «комбинат»  ... распался на весьма узкие сферы ведомственного влияния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678149-7A49-50AD-84D0-D367BE778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820" y="1422400"/>
            <a:ext cx="11308360" cy="4933950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 процессе реализации идеи комбинирования разных отраслей и сфер деятельности не удалось найти приемлемый подход к поиску и реализации компромиссных решений, затрагивающих разные ведомства. Безусловно возобладал ведомственный принцип управлений социально-экономическими процессами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Попытка преодоления возникших проблем была предпринята в 1958-1962 гг. в рамках создания совнархозов. Попытка была в целом безуспешной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Проблема горизонтальное координации и взаимодействия разных отраслей и сфер хозяйственной деятельности в СССР так и не была решена. Не решена она и в современной России  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C4DCB3-80A4-EE83-54F6-372B0789D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63BB25-D421-4857-A4B9-B7A6FDF6E578}" type="datetime1">
              <a:rPr lang="ru-RU" smtClean="0"/>
              <a:t>29.10.2024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A7DD19-3B63-63E8-6E7D-F046377F3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СПб_ Семинар АГ Аганбегяна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B8025A-4BC7-83D6-F291-3C2C524FD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8B786E-9249-514A-A2AE-2372DBE1AE5B}" type="slidenum">
              <a:rPr lang="ru-RU" altLang="ru-RU" smtClean="0"/>
              <a:pPr>
                <a:defRPr/>
              </a:pPr>
              <a:t>14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76435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D9A245B-7F90-9248-A142-E478DFAF7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СПб_ Семинар АГ Аганбегяна</a:t>
            </a:r>
            <a:endParaRPr lang="en-US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3B35A4E-66B5-8643-B9EA-480425A63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2C5281CD-7931-ED4F-A8FE-4E5F63ED9D83}"/>
              </a:ext>
            </a:extLst>
          </p:cNvPr>
          <p:cNvSpPr txBox="1">
            <a:spLocks/>
          </p:cNvSpPr>
          <p:nvPr/>
        </p:nvSpPr>
        <p:spPr>
          <a:xfrm>
            <a:off x="356042" y="4725327"/>
            <a:ext cx="11690183" cy="1777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Важно при обосновании стратегических решений  — анализ и оценка возможностей участия территорий во всех звеньях  цепочек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Современная ситуация состоит в том, что таких цепочек или нет или они чрезвычайно коротки, охватывают в основном процессы освоения сырьевых ресурсов и получения, в лучшем случае,  полупродуктов</a:t>
            </a:r>
          </a:p>
        </p:txBody>
      </p:sp>
      <p:graphicFrame>
        <p:nvGraphicFramePr>
          <p:cNvPr id="17" name="Объект 16">
            <a:extLst>
              <a:ext uri="{FF2B5EF4-FFF2-40B4-BE49-F238E27FC236}">
                <a16:creationId xmlns:a16="http://schemas.microsoft.com/office/drawing/2014/main" id="{0766A33B-AB41-4A49-AB75-A31EFB5514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1403932"/>
              </p:ext>
            </p:extLst>
          </p:nvPr>
        </p:nvGraphicFramePr>
        <p:xfrm>
          <a:off x="501816" y="1529715"/>
          <a:ext cx="11690184" cy="32105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1EAAE935-6CDA-AE42-BF4E-FE652484D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38" y="0"/>
            <a:ext cx="11985187" cy="152971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Решение основных проблем невозможно вне создания и поддержания пространственных цепочек создания и использования стоимости (социальной ценности)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9083F8-FF0C-EA47-B413-62E4C5CEB1DA}"/>
              </a:ext>
            </a:extLst>
          </p:cNvPr>
          <p:cNvSpPr txBox="1"/>
          <p:nvPr/>
        </p:nvSpPr>
        <p:spPr>
          <a:xfrm>
            <a:off x="5028567" y="2950445"/>
            <a:ext cx="1257300" cy="30777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РЕСУРСЫ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F213380-C411-3240-B4CE-752DDF8CC0AD}"/>
              </a:ext>
            </a:extLst>
          </p:cNvPr>
          <p:cNvSpPr txBox="1"/>
          <p:nvPr/>
        </p:nvSpPr>
        <p:spPr>
          <a:xfrm>
            <a:off x="6053631" y="2684709"/>
            <a:ext cx="1737360" cy="30777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ПРОДУКЦИЯ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9484DAB-92E7-6940-8C38-B00AAFFA2A1F}"/>
              </a:ext>
            </a:extLst>
          </p:cNvPr>
          <p:cNvSpPr txBox="1"/>
          <p:nvPr/>
        </p:nvSpPr>
        <p:spPr>
          <a:xfrm>
            <a:off x="8027354" y="2669321"/>
            <a:ext cx="2423159" cy="64633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СОЦИАЛЬНАЯ ЦЕННОСТЬ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2C1B4AB8-C36D-48C8-9AC7-F7A8A67BC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60397-BC8D-4058-A726-EFF024C39618}" type="datetime1">
              <a:rPr lang="ru-RU" smtClean="0"/>
              <a:t>29.10.2024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726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E5B060-895E-20BC-2442-21FEE693F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6348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«Контур» социально-экономической отдачи  ресурсного проекта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C51BF83B-36E0-CE5B-431A-EC4C5342C3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527" y="1003918"/>
            <a:ext cx="7888508" cy="5717557"/>
          </a:xfr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5C86C3B-65D3-13C0-5DFE-9D7FF773B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СПб_ Семинар АГ Аганбегяна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BC75C7B-4CFC-AB38-7406-D72242308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7175D-70C8-4D0C-81FF-62B6B25408B5}" type="slidenum">
              <a:rPr lang="ru-RU" smtClean="0"/>
              <a:t>16</a:t>
            </a:fld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AA0D2DA-A447-DA19-E60C-AF1B9773F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9FBE5-2C46-401C-8D06-0F0CC8937F5E}" type="datetime1">
              <a:rPr lang="ru-RU" smtClean="0"/>
              <a:t>29.10.2024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4263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3DB92C-F7EC-D145-289F-A83D6EF28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51123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Энергетические и сырьевые ресурсы (ЭСР) – речь идет не об  ухудшении качества, а об изменении состава и характеристик объектов изучения, освоения и использования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A95188-285A-7A1C-00C9-065F0AEE5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345" y="1384183"/>
            <a:ext cx="11007571" cy="525989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Минерально-сырьевые ресурсы – как по составу, так и по характеристикам объектов изучения и освоения на протяжении всей истории человечества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претерпевают непрерывные изменения.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Противостоять негативным  последствиям данных изменений могут два основных фактора: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а) опережающие научные исследования на всех этапах изучения, освоения и использования МСР 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б) изменения институциональной среды системы изучения-освоения и использования МСР (как состава участников, так  и принципов и правил их взаимодействия)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Ни тот, ни другой фактор не может быть «запущен в работу» без активного участия науки и научного сообщества (при этом - во всем мире – за очень редким исключением – государство является собственником недр)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Ситуация в современной России является примером рассогласования и разнонаправленного  развития отмеченных выше двух основных  факторов.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260597-E6E9-85CF-80E7-3CCB75AD7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6E9A4-5BED-49B1-81DB-F86F0AC2C0DB}" type="datetime1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6B3C59-9F64-8E39-0A41-D3E0C58CF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СПб_ Семинар АГ Аганбегяна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ACE164-C12F-69CB-F460-D5A40A183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78958-39E8-4D2E-8260-91F00555BE6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4146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F4DF2B-DF7D-DDA1-865E-9C1C3842A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46" y="44573"/>
            <a:ext cx="6179892" cy="107116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Газовая «кладовая» - ЯНАО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A6065A12-6A3C-180F-638C-6FD2BAFB0D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714" y="44572"/>
            <a:ext cx="4912086" cy="6768856"/>
          </a:xfr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001CECE5-8358-8301-6B3F-219D28994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F5005-BDAB-4A0E-AFB1-1B5D8B839997}" type="datetime1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1E9E77-30A2-83C6-5E18-07EABAA05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СПб_ Семинар АГ Аганбегяна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09AD44-EA24-DD6C-A7DE-EA01F9A2C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947E-BBD8-438F-91EF-7A97A7AB04F3}" type="slidenum">
              <a:rPr lang="ru-RU" smtClean="0"/>
              <a:t>18</a:t>
            </a:fld>
            <a:endParaRPr lang="ru-RU"/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ED59CACC-E733-57F9-2EA2-39CDFD5CAB56}"/>
              </a:ext>
            </a:extLst>
          </p:cNvPr>
          <p:cNvSpPr txBox="1">
            <a:spLocks/>
          </p:cNvSpPr>
          <p:nvPr/>
        </p:nvSpPr>
        <p:spPr>
          <a:xfrm>
            <a:off x="318782" y="1182848"/>
            <a:ext cx="5777217" cy="517350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Необходимо осмысление и разработка новых подходов работы с колоссальным ресурсным потенциалом:</a:t>
            </a:r>
          </a:p>
          <a:p>
            <a:pPr marL="0" indent="0">
              <a:buNone/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составлявшие основу добычи природного газа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сеноманские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залежи вступили в 4 («завершающую») стадию разработки</a:t>
            </a:r>
          </a:p>
          <a:p>
            <a:pPr marL="457200" lvl="1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имеется значительное число  объектов, расположенных на больших глубинах и с более сложными условиями разработки</a:t>
            </a:r>
          </a:p>
          <a:p>
            <a:pPr marL="457200" lvl="1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становится более актуальным гибкий подход к определению направлений использования природного газа – СПГ, газохимия, снабжение энергоресурсами относительно близко расположенных потребителей и проч.</a:t>
            </a:r>
          </a:p>
          <a:p>
            <a:pPr marL="457200" lvl="1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местах традиционной добычи создана колоссальная производственно-технологическая и социальная инфраструктура    </a:t>
            </a:r>
          </a:p>
        </p:txBody>
      </p:sp>
    </p:spTree>
    <p:extLst>
      <p:ext uri="{BB962C8B-B14F-4D97-AF65-F5344CB8AC3E}">
        <p14:creationId xmlns:p14="http://schemas.microsoft.com/office/powerpoint/2010/main" val="21253991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255D6D-8ACC-2319-8839-FEC8D8C03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954" y="228189"/>
            <a:ext cx="6059196" cy="2642685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Научно производственный потенциал Северо-Запада и Севера Европейской России – важнейшая составляющая  Импульсного проекта «Нефть и Газ» на Востоке страны</a:t>
            </a:r>
            <a:endParaRPr lang="ru-RU" sz="2400" b="1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FFD8D7E1-0F72-99C7-994C-42B9AC89CE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49" y="3151804"/>
            <a:ext cx="5747406" cy="3569671"/>
          </a:xfr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185D1046-915D-9A64-68F4-AE66CEA72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D4C6D-A616-4334-855C-239D435F655C}" type="datetime1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2CB696-2BD9-9ED8-8E05-347E368B3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СПб_ Семинар АГ Аганбегяна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9C74B4-A2FC-5E23-806E-11130FBBC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947E-BBD8-438F-91EF-7A97A7AB04F3}" type="slidenum">
              <a:rPr lang="ru-RU" smtClean="0"/>
              <a:t>19</a:t>
            </a:fld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0F56F15-F266-DFF8-68FD-EF825D8EFD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951" y="136525"/>
            <a:ext cx="5554602" cy="349698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F973D25-C593-93F5-1425-649433F8E0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549" y="3820347"/>
            <a:ext cx="5747406" cy="290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124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0"/>
            <a:ext cx="11544300" cy="11430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Нет ничего практичнее хорошей теории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A0ACD-75B4-4000-9F5C-603E0811E860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00075" y="1249713"/>
            <a:ext cx="11353800" cy="5112568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«Задача увязки теоретических концепций с наблюдениями требует значительного знания деталей реальной экономической жизни» (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Koopmans, 1957)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«В случае институтов на формирование траектории изменений влияют две силы: возрастающая отдача и несовершенные рынки с высокими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трансакционными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издержками» (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North, 1993)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«Именно потому, что институты и способ производства общества рождаются одновременно, институты невозможно изучать отдельно от технологической системы, которая создала в них потребность и породила их» (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Rainert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2007)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«Значительным прогрессом является то, что экономисты стали думать о размещении и пространственной структуре» (</a:t>
            </a: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Krugman, 2010)</a:t>
            </a:r>
            <a:r>
              <a:rPr lang="ru-RU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СПб_ Семинар АГ Аганбегяна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217EBF-0F0F-4720-AD4C-1324EB3C2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94C6B-CFAF-4E9B-A609-842996707E5E}" type="datetime1">
              <a:rPr lang="ru-RU" smtClean="0"/>
              <a:t>29.10.2024</a:t>
            </a:fld>
            <a:endParaRPr lang="ru-RU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" y="476673"/>
            <a:ext cx="11969496" cy="62807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5375" y="-20933"/>
            <a:ext cx="9563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Карта добывающих и перерабатывающих РЗМ предприятий в России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0840C-B7C4-4E9A-BF78-4307FBE54689}" type="slidenum">
              <a:rPr lang="ru-RU" smtClean="0"/>
              <a:t>20</a:t>
            </a:fld>
            <a:endParaRPr lang="ru-RU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A23488-95A7-93B8-DA17-EBFEBEB5E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A2D1A-D594-4D56-9A10-095E503C10AA}" type="datetime1">
              <a:rPr lang="ru-RU" smtClean="0"/>
              <a:t>29.10.2024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B54B41-82DA-7D71-24E2-2E0BADE32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СПб_ Семинар АГ Аганбегяна</a:t>
            </a:r>
          </a:p>
        </p:txBody>
      </p:sp>
    </p:spTree>
    <p:extLst>
      <p:ext uri="{BB962C8B-B14F-4D97-AF65-F5344CB8AC3E}">
        <p14:creationId xmlns:p14="http://schemas.microsoft.com/office/powerpoint/2010/main" val="40853282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55" y="238873"/>
            <a:ext cx="10543142" cy="6380254"/>
          </a:xfrm>
        </p:spPr>
      </p:pic>
      <p:sp>
        <p:nvSpPr>
          <p:cNvPr id="2" name="Дата 1">
            <a:extLst>
              <a:ext uri="{FF2B5EF4-FFF2-40B4-BE49-F238E27FC236}">
                <a16:creationId xmlns:a16="http://schemas.microsoft.com/office/drawing/2014/main" id="{4ED39F62-1A37-A4BF-9C96-43B452C1F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E3F0-10C5-4758-A3FC-59120A56607D}" type="datetime1">
              <a:rPr lang="ru-RU" smtClean="0"/>
              <a:t>29.10.2024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BB72D84-8E42-7AB8-2B65-464ED065E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СПб_ Семинар АГ Аганбегяна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ECEC839-8CA1-F2FA-30AC-9D8432D65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C4A5-A67D-4410-8FCD-EC99A0B5BA7B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5477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303AB4-5471-803B-9C9B-9E261CDEE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64879"/>
            <a:ext cx="12032974" cy="7129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СО РАН: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Лено-Хатангский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регион – в числе приоритетных 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64C242-FC94-2291-D433-D1D554B70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914401"/>
            <a:ext cx="11582400" cy="5943600"/>
          </a:xfrm>
        </p:spPr>
        <p:txBody>
          <a:bodyPr>
            <a:normAutofit fontScale="92500"/>
          </a:bodyPr>
          <a:lstStyle/>
          <a:p>
            <a:pPr marL="0" indent="45720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Для целей скорейшего создания добывающей и перерабатывающей промышленности широкого диапазона редких и редкоземельных металлов (далее РМ и РЗМ) (лантан, церий, </a:t>
            </a:r>
            <a:r>
              <a:rPr lang="ru-RU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празеодим, неодим, самарий, европий, гадолиний, тербий, диспрозий,</a:t>
            </a:r>
            <a:r>
              <a:rPr lang="ru-RU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эрбий, </a:t>
            </a:r>
            <a:r>
              <a:rPr lang="ru-RU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иттербий, иттрий, скандий, ниобий</a:t>
            </a:r>
            <a:r>
              <a:rPr lang="ru-RU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Сибирское отделение РАН рекомендует </a:t>
            </a:r>
            <a:r>
              <a:rPr lang="ru-RU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организовать освоение </a:t>
            </a:r>
            <a:r>
              <a:rPr lang="ru-RU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Томторского</a:t>
            </a:r>
            <a:r>
              <a:rPr lang="ru-RU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ниобий-</a:t>
            </a:r>
            <a:r>
              <a:rPr lang="ru-RU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редкометального</a:t>
            </a:r>
            <a:r>
              <a:rPr lang="ru-RU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месторождения с комплексной переработкой руды на площадке Красноярского ГХК (Росатом) </a:t>
            </a:r>
          </a:p>
          <a:p>
            <a:pPr marL="0" indent="45720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Варианты технологий переработки </a:t>
            </a:r>
            <a:r>
              <a:rPr lang="ru-RU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томторской</a:t>
            </a:r>
            <a:r>
              <a:rPr lang="ru-RU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руды </a:t>
            </a:r>
            <a:r>
              <a:rPr lang="ru-RU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(извлечение 12, 16 или 20 компонентов, включая наряду с оксидами РМ и РЗМ попутное извлечение </a:t>
            </a:r>
            <a:r>
              <a:rPr lang="ru-RU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пятиокиси</a:t>
            </a:r>
            <a:r>
              <a:rPr lang="ru-RU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ванадия – 12 кг/т или 440 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US</a:t>
            </a:r>
            <a:r>
              <a:rPr lang="ru-RU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$; глинозема – 150 кг/т или 120 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US</a:t>
            </a:r>
            <a:r>
              <a:rPr lang="ru-RU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$; </a:t>
            </a:r>
            <a:r>
              <a:rPr lang="ru-RU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тринатрийфосфата</a:t>
            </a:r>
            <a:r>
              <a:rPr lang="ru-RU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150 кг/т) разработаны в Институте химии и химических технологий СО РАН применительно к площадке Красноярского ГХК</a:t>
            </a:r>
          </a:p>
          <a:p>
            <a:pPr marL="0" indent="45720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Параллельно с освоением </a:t>
            </a:r>
            <a:r>
              <a:rPr lang="ru-RU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Томторского</a:t>
            </a:r>
            <a:r>
              <a:rPr lang="ru-RU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месторождения </a:t>
            </a:r>
            <a:r>
              <a:rPr lang="ru-RU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целесообразна организация освоения </a:t>
            </a:r>
            <a:r>
              <a:rPr lang="ru-RU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Попигайского</a:t>
            </a:r>
            <a:r>
              <a:rPr lang="ru-RU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месторождения с гигантскими запасами </a:t>
            </a:r>
            <a:r>
              <a:rPr lang="ru-RU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импактных</a:t>
            </a:r>
            <a:r>
              <a:rPr lang="ru-RU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алмазов </a:t>
            </a:r>
            <a:r>
              <a:rPr lang="ru-RU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природного наноструктурированного сырья с уникальными технологическими характеристиками, существенно превосходящими таковые для синтетических и природных технических алмазов</a:t>
            </a:r>
          </a:p>
          <a:p>
            <a:pPr marL="0" indent="45720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Также необходима </a:t>
            </a:r>
            <a:r>
              <a:rPr lang="ru-RU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комплексная программа геологического доизучения Лено-</a:t>
            </a:r>
            <a:r>
              <a:rPr lang="ru-RU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Хатангского</a:t>
            </a:r>
            <a:r>
              <a:rPr lang="ru-RU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региона </a:t>
            </a:r>
            <a:r>
              <a:rPr lang="ru-RU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освоения его месторождений стратегических видов сырья, как выявленных, так и прогнозируемых месторождений на территориях с весьма высокими перспективами их обнаружения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F181D1-2D3D-AB7F-EE1D-FD9599BC1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D41B9-AFDC-4051-BF26-686BD3B17FA9}" type="datetime1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C273C9-9E3E-B17F-F422-816050979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СПб_ Семинар АГ Аганбегяна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D4AC17-9E52-BC87-BC89-E0E01E0D1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C4A5-A67D-4410-8FCD-EC99A0B5BA7B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4551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0840C-B7C4-4E9A-BF78-4307FBE54689}" type="slidenum">
              <a:rPr lang="ru-RU" smtClean="0"/>
              <a:t>23</a:t>
            </a:fld>
            <a:endParaRPr lang="ru-RU" dirty="0"/>
          </a:p>
        </p:txBody>
      </p:sp>
      <p:graphicFrame>
        <p:nvGraphicFramePr>
          <p:cNvPr id="5" name="Диаграмма 4"/>
          <p:cNvGraphicFramePr>
            <a:graphicFrameLocks noGrp="1"/>
          </p:cNvGraphicFramePr>
          <p:nvPr/>
        </p:nvGraphicFramePr>
        <p:xfrm>
          <a:off x="787401" y="101600"/>
          <a:ext cx="10566399" cy="6619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Дата 1">
            <a:extLst>
              <a:ext uri="{FF2B5EF4-FFF2-40B4-BE49-F238E27FC236}">
                <a16:creationId xmlns:a16="http://schemas.microsoft.com/office/drawing/2014/main" id="{9057998C-52A5-461A-BF8D-2E1716E1A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10634-26BA-4943-881E-5A64C95E46C6}" type="datetime1">
              <a:rPr lang="ru-RU" smtClean="0"/>
              <a:t>29.10.2024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6F2E33-D278-1E1F-ED9E-D8396D47A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СПб_ Семинар АГ Аганбегяна</a:t>
            </a:r>
          </a:p>
        </p:txBody>
      </p:sp>
    </p:spTree>
    <p:extLst>
      <p:ext uri="{BB962C8B-B14F-4D97-AF65-F5344CB8AC3E}">
        <p14:creationId xmlns:p14="http://schemas.microsoft.com/office/powerpoint/2010/main" val="268017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773DDF-8647-1234-D5C5-07B2213DF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061" y="365125"/>
            <a:ext cx="1163553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Какие знания особенно важны и необходимы?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18E4F1-C33C-4F8E-714E-6EA78D0E5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283" y="1825625"/>
            <a:ext cx="11333527" cy="4351338"/>
          </a:xfrm>
        </p:spPr>
        <p:txBody>
          <a:bodyPr>
            <a:normAutofit fontScale="92500"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Знание и понимание состояния и тенденций изменения основных производственно-технологических и социально-ценностных ориентиров развития энергетического и ресурсно-сырьевого секторов современной экономики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Видение изучаемых и рассматриваемых процессов в более широком – социально-ценностном контексте; для России особую роль играет понимание и знание пространственных рамок и условий реализации проектов и выбранных направлений развития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Современные методы и подходами количественного и качественного анализа происходящих и прогнозируемых процессов и тенденций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BAE809-46E9-832B-EEFF-FF4251F9B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F585D-3362-49E3-A926-63F7F3781FE9}" type="datetime1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999066-ABB2-B225-D5B6-6553CF94D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СПб_ Семинар АГ Аганбегяна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A95FB9-961B-7700-C7B6-1A39EAD74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28F6A-EECD-46C9-9378-2851D704556D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0776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2589" y="217097"/>
            <a:ext cx="11871909" cy="899740"/>
          </a:xfrm>
        </p:spPr>
        <p:txBody>
          <a:bodyPr>
            <a:noAutofit/>
          </a:bodyPr>
          <a:lstStyle/>
          <a:p>
            <a:pPr algn="ctr"/>
            <a:r>
              <a:rPr lang="ru-RU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Формирование социальной ценности, порождаемой проектами изучения-освоения потенциала территории     </a:t>
            </a:r>
            <a:endParaRPr lang="en-US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4131" name="Freeform 3"/>
          <p:cNvSpPr>
            <a:spLocks/>
          </p:cNvSpPr>
          <p:nvPr/>
        </p:nvSpPr>
        <p:spPr bwMode="gray">
          <a:xfrm>
            <a:off x="2128838" y="2727325"/>
            <a:ext cx="7999412" cy="2476500"/>
          </a:xfrm>
          <a:custGeom>
            <a:avLst/>
            <a:gdLst>
              <a:gd name="T0" fmla="*/ 0 w 5424"/>
              <a:gd name="T1" fmla="*/ 1440 h 1488"/>
              <a:gd name="T2" fmla="*/ 0 w 5424"/>
              <a:gd name="T3" fmla="*/ 1488 h 1488"/>
              <a:gd name="T4" fmla="*/ 1152 w 5424"/>
              <a:gd name="T5" fmla="*/ 1488 h 1488"/>
              <a:gd name="T6" fmla="*/ 1392 w 5424"/>
              <a:gd name="T7" fmla="*/ 1008 h 1488"/>
              <a:gd name="T8" fmla="*/ 2544 w 5424"/>
              <a:gd name="T9" fmla="*/ 1008 h 1488"/>
              <a:gd name="T10" fmla="*/ 2832 w 5424"/>
              <a:gd name="T11" fmla="*/ 528 h 1488"/>
              <a:gd name="T12" fmla="*/ 3984 w 5424"/>
              <a:gd name="T13" fmla="*/ 528 h 1488"/>
              <a:gd name="T14" fmla="*/ 4272 w 5424"/>
              <a:gd name="T15" fmla="*/ 48 h 1488"/>
              <a:gd name="T16" fmla="*/ 5424 w 5424"/>
              <a:gd name="T17" fmla="*/ 48 h 1488"/>
              <a:gd name="T18" fmla="*/ 5424 w 5424"/>
              <a:gd name="T19" fmla="*/ 0 h 1488"/>
              <a:gd name="T20" fmla="*/ 4272 w 5424"/>
              <a:gd name="T21" fmla="*/ 0 h 1488"/>
              <a:gd name="T22" fmla="*/ 3984 w 5424"/>
              <a:gd name="T23" fmla="*/ 480 h 1488"/>
              <a:gd name="T24" fmla="*/ 2832 w 5424"/>
              <a:gd name="T25" fmla="*/ 480 h 1488"/>
              <a:gd name="T26" fmla="*/ 2544 w 5424"/>
              <a:gd name="T27" fmla="*/ 960 h 1488"/>
              <a:gd name="T28" fmla="*/ 1392 w 5424"/>
              <a:gd name="T29" fmla="*/ 960 h 1488"/>
              <a:gd name="T30" fmla="*/ 1152 w 5424"/>
              <a:gd name="T31" fmla="*/ 1440 h 1488"/>
              <a:gd name="T32" fmla="*/ 0 w 5424"/>
              <a:gd name="T33" fmla="*/ 1440 h 1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424" h="1488">
                <a:moveTo>
                  <a:pt x="0" y="1440"/>
                </a:moveTo>
                <a:lnTo>
                  <a:pt x="0" y="1488"/>
                </a:lnTo>
                <a:lnTo>
                  <a:pt x="1152" y="1488"/>
                </a:lnTo>
                <a:lnTo>
                  <a:pt x="1392" y="1008"/>
                </a:lnTo>
                <a:lnTo>
                  <a:pt x="2544" y="1008"/>
                </a:lnTo>
                <a:lnTo>
                  <a:pt x="2832" y="528"/>
                </a:lnTo>
                <a:lnTo>
                  <a:pt x="3984" y="528"/>
                </a:lnTo>
                <a:lnTo>
                  <a:pt x="4272" y="48"/>
                </a:lnTo>
                <a:lnTo>
                  <a:pt x="5424" y="48"/>
                </a:lnTo>
                <a:lnTo>
                  <a:pt x="5424" y="0"/>
                </a:lnTo>
                <a:lnTo>
                  <a:pt x="4272" y="0"/>
                </a:lnTo>
                <a:lnTo>
                  <a:pt x="3984" y="480"/>
                </a:lnTo>
                <a:lnTo>
                  <a:pt x="2832" y="480"/>
                </a:lnTo>
                <a:lnTo>
                  <a:pt x="2544" y="960"/>
                </a:lnTo>
                <a:lnTo>
                  <a:pt x="1392" y="960"/>
                </a:lnTo>
                <a:lnTo>
                  <a:pt x="1152" y="1440"/>
                </a:lnTo>
                <a:lnTo>
                  <a:pt x="0" y="1440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54118"/>
                  <a:invGamma/>
                </a:schemeClr>
              </a:gs>
            </a:gsLst>
            <a:path path="rect">
              <a:fillToRect l="100000" b="100000"/>
            </a:path>
          </a:gradFill>
          <a:ln>
            <a:noFill/>
          </a:ln>
          <a:effectLst/>
          <a:scene3d>
            <a:camera prst="legacyPerspectiveTop"/>
            <a:lightRig rig="legacyNormal3" dir="r"/>
          </a:scene3d>
          <a:sp3d extrusionH="1801800" prstMaterial="legacyPlastic">
            <a:bevelT w="13500" h="13500" prst="angle"/>
            <a:bevelB w="13500" h="13500" prst="angle"/>
            <a:extrusionClr>
              <a:schemeClr val="accent2"/>
            </a:extrusionClr>
            <a:contourClr>
              <a:schemeClr val="accent2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flatTx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4D4D4D"/>
              </a:solidFill>
              <a:latin typeface="Arial" panose="020B0604020202020204" pitchFamily="34" charset="0"/>
            </a:endParaRPr>
          </a:p>
        </p:txBody>
      </p:sp>
      <p:grpSp>
        <p:nvGrpSpPr>
          <p:cNvPr id="304142" name="Group 14"/>
          <p:cNvGrpSpPr>
            <a:grpSpLocks/>
          </p:cNvGrpSpPr>
          <p:nvPr/>
        </p:nvGrpSpPr>
        <p:grpSpPr bwMode="auto">
          <a:xfrm>
            <a:off x="2057401" y="5295901"/>
            <a:ext cx="1808163" cy="314325"/>
            <a:chOff x="406" y="980"/>
            <a:chExt cx="2330" cy="294"/>
          </a:xfrm>
        </p:grpSpPr>
        <p:sp>
          <p:nvSpPr>
            <p:cNvPr id="304143" name="AutoShape 15"/>
            <p:cNvSpPr>
              <a:spLocks noChangeArrowheads="1"/>
            </p:cNvSpPr>
            <p:nvPr/>
          </p:nvSpPr>
          <p:spPr bwMode="gray">
            <a:xfrm>
              <a:off x="406" y="980"/>
              <a:ext cx="2330" cy="29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tint val="72941"/>
                    <a:invGamma/>
                  </a:schemeClr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>
              <a:outerShdw dist="35921" dir="2700000" algn="ctr" rotWithShape="0">
                <a:srgbClr val="080808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3289A8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4D4D4D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4144" name="AutoShape 16"/>
            <p:cNvSpPr>
              <a:spLocks noChangeArrowheads="1"/>
            </p:cNvSpPr>
            <p:nvPr/>
          </p:nvSpPr>
          <p:spPr bwMode="gray">
            <a:xfrm flipH="1">
              <a:off x="2620" y="1005"/>
              <a:ext cx="104" cy="246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4D4D4D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4145" name="AutoShape 17"/>
            <p:cNvSpPr>
              <a:spLocks noChangeArrowheads="1"/>
            </p:cNvSpPr>
            <p:nvPr/>
          </p:nvSpPr>
          <p:spPr bwMode="gray">
            <a:xfrm>
              <a:off x="420" y="1006"/>
              <a:ext cx="104" cy="242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4D4D4D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04146" name="Text Box 18"/>
          <p:cNvSpPr txBox="1">
            <a:spLocks noChangeArrowheads="1"/>
          </p:cNvSpPr>
          <p:nvPr/>
        </p:nvSpPr>
        <p:spPr bwMode="gray">
          <a:xfrm>
            <a:off x="2051050" y="5273676"/>
            <a:ext cx="1758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altLang="en-US" b="1" dirty="0">
                <a:solidFill>
                  <a:srgbClr val="FFFFFF"/>
                </a:solidFill>
                <a:cs typeface="Arial" panose="020B0604020202020204" pitchFamily="34" charset="0"/>
              </a:rPr>
              <a:t>Наука</a:t>
            </a:r>
            <a:endParaRPr lang="en-US" altLang="en-US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304147" name="Text Box 9"/>
          <p:cNvSpPr txBox="1">
            <a:spLocks noChangeArrowheads="1"/>
          </p:cNvSpPr>
          <p:nvPr/>
        </p:nvSpPr>
        <p:spPr bwMode="gray">
          <a:xfrm>
            <a:off x="838200" y="1340769"/>
            <a:ext cx="55372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en-US" sz="2000" b="1" dirty="0">
                <a:solidFill>
                  <a:srgbClr val="000000"/>
                </a:solidFill>
              </a:rPr>
              <a:t>Рост социальной ценности, обусловленный вертикальными и горизонтальными интеграционными связями </a:t>
            </a:r>
            <a:endParaRPr lang="en-US" altLang="en-US" sz="20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04148" name="Rectangle 20"/>
          <p:cNvSpPr>
            <a:spLocks noChangeArrowheads="1"/>
          </p:cNvSpPr>
          <p:nvPr/>
        </p:nvSpPr>
        <p:spPr bwMode="gray">
          <a:xfrm>
            <a:off x="1952839" y="5649913"/>
            <a:ext cx="222842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Исходные научные знания и компетенции</a:t>
            </a:r>
            <a:endParaRPr lang="en-US" altLang="en-US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4149" name="Rectangle 21"/>
          <p:cNvSpPr>
            <a:spLocks noChangeArrowheads="1"/>
          </p:cNvSpPr>
          <p:nvPr/>
        </p:nvSpPr>
        <p:spPr bwMode="gray">
          <a:xfrm>
            <a:off x="4067175" y="4948238"/>
            <a:ext cx="217667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 ресурсных проектов   </a:t>
            </a:r>
            <a:endParaRPr lang="en-US" altLang="en-US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4150" name="Rectangle 22"/>
          <p:cNvSpPr>
            <a:spLocks noChangeArrowheads="1"/>
          </p:cNvSpPr>
          <p:nvPr/>
        </p:nvSpPr>
        <p:spPr bwMode="gray">
          <a:xfrm>
            <a:off x="6168008" y="4720184"/>
            <a:ext cx="219018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</a:t>
            </a:r>
            <a:r>
              <a:rPr lang="ru-RU" alt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цепочек добавленной стоимости на основе глубоких переделов и диверсификации   </a:t>
            </a:r>
            <a:endParaRPr lang="en-US" altLang="en-US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4151" name="Rectangle 23"/>
          <p:cNvSpPr>
            <a:spLocks noChangeArrowheads="1"/>
          </p:cNvSpPr>
          <p:nvPr/>
        </p:nvSpPr>
        <p:spPr bwMode="gray">
          <a:xfrm>
            <a:off x="8358188" y="3845366"/>
            <a:ext cx="189230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 человеческого капитала, навыков, компетенций, формирование сервисных производств и услуг, защита природной среды и т.д. </a:t>
            </a:r>
            <a:endParaRPr lang="en-US" altLang="en-US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4152" name="Group 24"/>
          <p:cNvGrpSpPr>
            <a:grpSpLocks/>
          </p:cNvGrpSpPr>
          <p:nvPr/>
        </p:nvGrpSpPr>
        <p:grpSpPr bwMode="auto">
          <a:xfrm>
            <a:off x="4187826" y="4497389"/>
            <a:ext cx="1808163" cy="312737"/>
            <a:chOff x="406" y="980"/>
            <a:chExt cx="2330" cy="294"/>
          </a:xfrm>
        </p:grpSpPr>
        <p:sp>
          <p:nvSpPr>
            <p:cNvPr id="304153" name="AutoShape 25"/>
            <p:cNvSpPr>
              <a:spLocks noChangeArrowheads="1"/>
            </p:cNvSpPr>
            <p:nvPr/>
          </p:nvSpPr>
          <p:spPr bwMode="gray">
            <a:xfrm>
              <a:off x="406" y="980"/>
              <a:ext cx="2330" cy="29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tint val="72941"/>
                    <a:invGamma/>
                  </a:schemeClr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>
              <a:outerShdw dist="35921" dir="2700000" algn="ctr" rotWithShape="0">
                <a:srgbClr val="080808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3289A8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4D4D4D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4154" name="AutoShape 26"/>
            <p:cNvSpPr>
              <a:spLocks noChangeArrowheads="1"/>
            </p:cNvSpPr>
            <p:nvPr/>
          </p:nvSpPr>
          <p:spPr bwMode="gray">
            <a:xfrm flipH="1">
              <a:off x="2620" y="1005"/>
              <a:ext cx="104" cy="246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4D4D4D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4155" name="AutoShape 27"/>
            <p:cNvSpPr>
              <a:spLocks noChangeArrowheads="1"/>
            </p:cNvSpPr>
            <p:nvPr/>
          </p:nvSpPr>
          <p:spPr bwMode="gray">
            <a:xfrm>
              <a:off x="420" y="1006"/>
              <a:ext cx="104" cy="242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4D4D4D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04156" name="Text Box 18"/>
          <p:cNvSpPr txBox="1">
            <a:spLocks noChangeArrowheads="1"/>
          </p:cNvSpPr>
          <p:nvPr/>
        </p:nvSpPr>
        <p:spPr bwMode="gray">
          <a:xfrm>
            <a:off x="4181262" y="4475163"/>
            <a:ext cx="17782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altLang="en-US" b="1" dirty="0" err="1">
                <a:solidFill>
                  <a:srgbClr val="FFFFFF"/>
                </a:solidFill>
                <a:cs typeface="Arial" panose="020B0604020202020204" pitchFamily="34" charset="0"/>
              </a:rPr>
              <a:t>Инвестпроект</a:t>
            </a:r>
            <a:endParaRPr lang="en-US" altLang="en-US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grpSp>
        <p:nvGrpSpPr>
          <p:cNvPr id="304157" name="Group 29"/>
          <p:cNvGrpSpPr>
            <a:grpSpLocks/>
          </p:cNvGrpSpPr>
          <p:nvPr/>
        </p:nvGrpSpPr>
        <p:grpSpPr bwMode="auto">
          <a:xfrm>
            <a:off x="6218238" y="3684588"/>
            <a:ext cx="1808162" cy="896540"/>
            <a:chOff x="406" y="980"/>
            <a:chExt cx="2330" cy="294"/>
          </a:xfrm>
        </p:grpSpPr>
        <p:sp>
          <p:nvSpPr>
            <p:cNvPr id="304158" name="AutoShape 30"/>
            <p:cNvSpPr>
              <a:spLocks noChangeArrowheads="1"/>
            </p:cNvSpPr>
            <p:nvPr/>
          </p:nvSpPr>
          <p:spPr bwMode="gray">
            <a:xfrm>
              <a:off x="406" y="980"/>
              <a:ext cx="2330" cy="29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tint val="72941"/>
                    <a:invGamma/>
                  </a:schemeClr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>
              <a:outerShdw dist="35921" dir="2700000" algn="ctr" rotWithShape="0">
                <a:srgbClr val="080808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3289A8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4D4D4D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4159" name="AutoShape 31"/>
            <p:cNvSpPr>
              <a:spLocks noChangeArrowheads="1"/>
            </p:cNvSpPr>
            <p:nvPr/>
          </p:nvSpPr>
          <p:spPr bwMode="gray">
            <a:xfrm flipH="1">
              <a:off x="2620" y="1005"/>
              <a:ext cx="104" cy="246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4D4D4D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4160" name="AutoShape 32"/>
            <p:cNvSpPr>
              <a:spLocks noChangeArrowheads="1"/>
            </p:cNvSpPr>
            <p:nvPr/>
          </p:nvSpPr>
          <p:spPr bwMode="gray">
            <a:xfrm>
              <a:off x="420" y="1006"/>
              <a:ext cx="104" cy="242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4D4D4D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04161" name="Text Box 18"/>
          <p:cNvSpPr txBox="1">
            <a:spLocks noChangeArrowheads="1"/>
          </p:cNvSpPr>
          <p:nvPr/>
        </p:nvSpPr>
        <p:spPr bwMode="gray">
          <a:xfrm>
            <a:off x="6257926" y="3717033"/>
            <a:ext cx="16668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altLang="en-US" b="1" dirty="0" err="1">
                <a:solidFill>
                  <a:srgbClr val="FFFFFF"/>
                </a:solidFill>
                <a:cs typeface="Arial" panose="020B0604020202020204" pitchFamily="34" charset="0"/>
              </a:rPr>
              <a:t>Межрегион</a:t>
            </a:r>
            <a:r>
              <a:rPr lang="ru-RU" altLang="en-US" b="1" dirty="0">
                <a:solidFill>
                  <a:srgbClr val="FFFFFF"/>
                </a:solidFill>
                <a:cs typeface="Arial" panose="020B0604020202020204" pitchFamily="34" charset="0"/>
              </a:rPr>
              <a:t>. цепочки  ДС</a:t>
            </a:r>
            <a:endParaRPr lang="en-US" altLang="en-US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grpSp>
        <p:nvGrpSpPr>
          <p:cNvPr id="304162" name="Group 34"/>
          <p:cNvGrpSpPr>
            <a:grpSpLocks/>
          </p:cNvGrpSpPr>
          <p:nvPr/>
        </p:nvGrpSpPr>
        <p:grpSpPr bwMode="auto">
          <a:xfrm>
            <a:off x="8335963" y="2894013"/>
            <a:ext cx="1808162" cy="810210"/>
            <a:chOff x="406" y="980"/>
            <a:chExt cx="2330" cy="294"/>
          </a:xfrm>
        </p:grpSpPr>
        <p:sp>
          <p:nvSpPr>
            <p:cNvPr id="304163" name="AutoShape 35"/>
            <p:cNvSpPr>
              <a:spLocks noChangeArrowheads="1"/>
            </p:cNvSpPr>
            <p:nvPr/>
          </p:nvSpPr>
          <p:spPr bwMode="gray">
            <a:xfrm>
              <a:off x="406" y="980"/>
              <a:ext cx="2330" cy="29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tint val="72941"/>
                    <a:invGamma/>
                  </a:schemeClr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>
              <a:outerShdw dist="35921" dir="2700000" algn="ctr" rotWithShape="0">
                <a:srgbClr val="080808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3289A8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4D4D4D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4164" name="AutoShape 36"/>
            <p:cNvSpPr>
              <a:spLocks noChangeArrowheads="1"/>
            </p:cNvSpPr>
            <p:nvPr/>
          </p:nvSpPr>
          <p:spPr bwMode="gray">
            <a:xfrm flipH="1">
              <a:off x="2620" y="1005"/>
              <a:ext cx="104" cy="246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4D4D4D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4165" name="AutoShape 37"/>
            <p:cNvSpPr>
              <a:spLocks noChangeArrowheads="1"/>
            </p:cNvSpPr>
            <p:nvPr/>
          </p:nvSpPr>
          <p:spPr bwMode="gray">
            <a:xfrm>
              <a:off x="420" y="1006"/>
              <a:ext cx="104" cy="242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4D4D4D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04166" name="Text Box 18"/>
          <p:cNvSpPr txBox="1">
            <a:spLocks noChangeArrowheads="1"/>
          </p:cNvSpPr>
          <p:nvPr/>
        </p:nvSpPr>
        <p:spPr bwMode="gray">
          <a:xfrm>
            <a:off x="8359776" y="2865710"/>
            <a:ext cx="169862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altLang="en-US" b="1" dirty="0">
                <a:solidFill>
                  <a:srgbClr val="FFFFFF"/>
                </a:solidFill>
                <a:cs typeface="Arial" panose="020B0604020202020204" pitchFamily="34" charset="0"/>
              </a:rPr>
              <a:t>Социальная Ценность в регионах </a:t>
            </a:r>
            <a:endParaRPr lang="en-US" altLang="en-US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316" y="2708921"/>
            <a:ext cx="1809685" cy="10585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3501008"/>
            <a:ext cx="1745808" cy="10139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32" y="1340769"/>
            <a:ext cx="1968966" cy="11517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9" y="2061742"/>
            <a:ext cx="1718197" cy="1007219"/>
          </a:xfrm>
          <a:prstGeom prst="rect">
            <a:avLst/>
          </a:prstGeom>
        </p:spPr>
      </p:pic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31937-4AAD-4406-A367-48B6AD2CEBE5}" type="datetime1">
              <a:rPr lang="ru-RU" altLang="en-US" smtClean="0"/>
              <a:t>29.10.2024</a:t>
            </a:fld>
            <a:endParaRPr lang="en-US" altLang="en-U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altLang="en-US"/>
              <a:t>СПб_ Семинар АГ Аганбегяна</a:t>
            </a:r>
            <a:endParaRPr lang="en-US" altLang="en-US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8F57D5-778B-4AF5-9A66-0730A2AE6666}" type="slidenum">
              <a:rPr lang="en-US" altLang="en-US" smtClean="0"/>
              <a:pPr/>
              <a:t>25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415919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116608-DB8B-40A2-B235-A9F03FCDF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170" y="0"/>
            <a:ext cx="11450971" cy="111962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Принципиально важно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49CF59-CF72-44E1-844A-0E0EFCA3A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228" y="1233182"/>
            <a:ext cx="11375471" cy="503339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Повсеместный отход от унитарной модели реализации проектов – в основе кооперация, интеграция, сотрудничество и партнерство – ключевые черты и особенности предлагаемой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Возрастающие роль и значение знаний и навыков, имеющих локальных (специализированный)  характер; высокая степень значимости современного человеческого капитала (людей с их знаниями и навыками работы и понимания конкретных условий)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Ориентация при заключении контрактов не только (и не столько) на показатели финансовой доходности и выплаты дивидендов, сколько на интегральную «социально-экономическую отдачу» проектов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Активное вовлечение местных сообществ не только в обсуждение, но и в процесс реализации различных сторон реализации проектов  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F031306-3141-431C-BCCE-95A8E105C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СПб_ Семинар АГ Аганбегяна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F5AF0A4-6E33-48A7-9B52-816169483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1AB63-4C4E-4150-A8BC-4E7C3A03C9AE}" type="slidenum">
              <a:rPr lang="ru-RU" smtClean="0"/>
              <a:t>26</a:t>
            </a:fld>
            <a:endParaRPr lang="ru-RU"/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626C3EE4-4B37-57EC-51D9-BB317D185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1FC99-606C-4CB0-B403-FF8ADBBF57EE}" type="datetime1">
              <a:rPr lang="ru-RU" smtClean="0"/>
              <a:t>29.10.2024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3193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8E0632-9194-E3D2-1CF6-7B29835D5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1858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В современном мире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D3E4CD-F795-5929-A1E9-8018A2B81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538" y="1118587"/>
            <a:ext cx="10812262" cy="5024762"/>
          </a:xfrm>
        </p:spPr>
        <p:txBody>
          <a:bodyPr>
            <a:normAutofit fontScale="92500"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Изучение и освоение энергетических и сырьевых ресурсов  является и фактором и предпосылкой решения широкого комплекса научно-технических и социально-экономических целей и задач (социальной ценности  - СЦ) – что особенно важно на значительной территории России 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Имеют место два принципиально различных подхода к реализации СЦ:</a:t>
            </a:r>
          </a:p>
          <a:p>
            <a:pPr marL="342900" lvl="2" indent="-342900" algn="just">
              <a:lnSpc>
                <a:spcPct val="100000"/>
              </a:lnSpc>
              <a:spcBef>
                <a:spcPts val="0"/>
              </a:spcBef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доминирование государства в качестве прямого участника на всех стадиях (система централизованного планирования и управления)</a:t>
            </a:r>
          </a:p>
          <a:p>
            <a:pPr marL="342900" lvl="2" indent="-342900" algn="just">
              <a:lnSpc>
                <a:spcPct val="100000"/>
              </a:lnSpc>
              <a:spcBef>
                <a:spcPts val="0"/>
              </a:spcBef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ведущая роль процедур на основе принципов рыночной экономики (свободные рыночные  взаимодействия всех участников процесса изучения и освоения МСР) </a:t>
            </a:r>
          </a:p>
          <a:p>
            <a:pPr marL="0" lvl="2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 чистом виде ни один из данных подходов,    ни в одной стране мира не встречается </a:t>
            </a:r>
          </a:p>
          <a:p>
            <a:pPr lvl="1"/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59650E-75E4-190F-2CCC-3D4812396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E0645-BB32-466D-A26A-A4EF8D8EB503}" type="datetime1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B72E16-F0F9-519A-9633-A1EB8639E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СПб_ Семинар АГ Аганбегяна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485D6F-B44F-1530-05FF-EA1AD7AEA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78958-39E8-4D2E-8260-91F00555BE6E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9474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99B8EC-9515-1040-20E4-D2239C3C7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55" y="228804"/>
            <a:ext cx="11698356" cy="111323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ИЭОПП – немало сделано, но значительное более сложные задачи все еще впереди  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980D4EE-FAD8-4C77-2444-E5505EC13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СПб_ Семинар АГ Аганбегяна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D96854C-D43E-6DCC-64CF-A6D01D662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7175D-70C8-4D0C-81FF-62B6B25408B5}" type="slidenum">
              <a:rPr lang="ru-RU" smtClean="0"/>
              <a:t>28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B03B26-D2DE-2711-EEEE-D1CA32C320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27" y="1709866"/>
            <a:ext cx="10956545" cy="4430875"/>
          </a:xfrm>
          <a:prstGeom prst="rect">
            <a:avLst/>
          </a:prstGeom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id="{183FC762-81C5-BFFF-F51A-31CA182E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750AF-9F7D-49F5-9052-114614FAC703}" type="datetime1">
              <a:rPr lang="ru-RU" smtClean="0"/>
              <a:t>29.10.2024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2965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5875" y="1535185"/>
            <a:ext cx="11340248" cy="4395831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В основе успешной пространственной политики  - глубокое знание особенностей не только создания, но и функционирования проектов на обширных пространствах страны, а также обеспечение их неразрывной связи с решением задач социально-экономического развития Российского пространства </a:t>
            </a:r>
          </a:p>
          <a:p>
            <a:pPr marL="0" indent="0">
              <a:spcBef>
                <a:spcPts val="0"/>
              </a:spcBef>
              <a:buNone/>
            </a:pP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Всегда Ваш: + 7903 9998433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Крюков Валерий Анатольевич </a:t>
            </a:r>
          </a:p>
          <a:p>
            <a:pPr marL="0" indent="0">
              <a:spcBef>
                <a:spcPts val="0"/>
              </a:spcBef>
              <a:buNone/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6325D-4753-4E02-8B88-92109336FA1A}" type="slidenum">
              <a:rPr lang="ru-RU" smtClean="0"/>
              <a:pPr/>
              <a:t>29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СПб_ Семинар АГ Аганбегяна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6340F500-7990-4D49-912C-9B03B87F9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3E89-04F4-48C9-8B3A-380375CCCBAF}" type="datetime1">
              <a:rPr lang="ru-RU" smtClean="0"/>
              <a:t>29.10.2024</a:t>
            </a:fld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D3389E-9E4E-4E47-8F3D-FAD91EDFB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70" y="47073"/>
            <a:ext cx="1184744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Одна из проблем – некритичное заимствование теоретических конструкций из других стран и из других условий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5F76AE-F4C7-4C4F-80FA-00DD6CC05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017" y="1677436"/>
            <a:ext cx="11479696" cy="501194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Нигде в стране  (в России только, пожалуй, в Москве и СПб) не существуют условия и предпосылки для саморазвития процессов пространственной самоорганизации на основе «классического кластерного подхода»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Продекларированные, например, к созданию на Востоке страны «кластеры» являются, скорее, промышленными узлами (ПУ) групп объектов узкоотраслевой специализации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Переход от ПУ к полноценным кластерам связан с формированием и реализацией целенаправленной научно-технической и промышленной политик, учитывающих конкретные отраслевые и региональные особенности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A2FE9-7DC7-402E-9440-BC39E9C14064}" type="datetime1">
              <a:rPr lang="ru-RU" smtClean="0"/>
              <a:t>29.10.2024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СПб_ Семинар АГ Аганбегяна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0992-68F7-4B43-9FDC-7307CD04650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7089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3E7CEB-4453-0D6E-0B4D-26615C975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335" y="0"/>
            <a:ext cx="11559330" cy="107149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Наука и ее место в процессе сопровождения проектов на Востоке страны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A3713A-9BE0-5A6B-5915-2B132E29C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905" y="1324208"/>
            <a:ext cx="11249637" cy="5032142"/>
          </a:xfrm>
        </p:spPr>
        <p:txBody>
          <a:bodyPr>
            <a:normAutofit fontScale="85000" lnSpcReduction="20000"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Разработка принципиально новых  решений в рамках «традиционной» (отраслевой) составляющей проектов – например, в рамках выполнения научно-исследовательских работ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Чрезвычайно возрастают роль и значение наукоемкого организационно-экономического инжиниринга – разработки и формирования подходов к реализации «проектов полного цикла» – цепочек создания социальной ценности (от изучения до получения готовой продукции в интересах национальной экономики)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Переход к проектам подобного типа также повышает роль науки в процессе мониторинга их реализации научно— как в части технических, так и социально-экономических  их составляющих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Велика роль науки и в интеграции знаний – полученных как в результате исследований,  так и мониторинга осуществления  проектов,  включая приобретенные практические локальные опытные навыки и умения</a:t>
            </a:r>
          </a:p>
          <a:p>
            <a:pPr marL="0" indent="0" algn="just">
              <a:buNone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Важное условие: непременный учет рекомендаций и предложений науки при принятии решений о предоставлении мер государственной поддержки и определении условий природопользования      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FFBD13-BCA1-328C-9AB1-0026CBC92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133F6-B0D6-484C-B3F5-9D49DBECF4FD}" type="datetime1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01B610-BEB9-C4A6-383C-C4E0D6817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СПб_ Семинар АГ Аганбегяна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7B2CFA-C73A-D749-F13D-972DAB523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947E-BBD8-438F-91EF-7A97A7AB04F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78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043" y="260254"/>
            <a:ext cx="12049957" cy="157134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Процесс изучения и последующего освоения энергетических и сырьевых ресурсов в России до сих пор основан на парадигме «классической» индустриализации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EA9F6-4A4A-406E-8A84-AB660E84ADE8}" type="datetime1">
              <a:rPr lang="ru-RU" smtClean="0"/>
              <a:t>29.10.2024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DE27-CF4E-47FB-8DCE-9B39D0CCFED5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64845" y="2009124"/>
            <a:ext cx="11604349" cy="3992181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 основе поиск и освоение крупных и сверхкрупных объектов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Основная особенность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– низкие удельные издержки 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CAPEX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OPEX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) в расчете на единицу добытого сырья. Реализуется т.н. фактор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«экономии на масштабе»: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главный плюс 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 получение не только прибыли, но и значительной сверхприбыли;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доля  рентной составляющей позволяет  в этом случае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компенсировать значительные транспортные издержки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доставки продуктов с низкой добавленной стоимостью до более чем удаленных рынков сбыта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FDBBBF-489F-495B-99E8-5EDE1B21C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СПб_ Семинар АГ Аганбегяна</a:t>
            </a:r>
          </a:p>
        </p:txBody>
      </p:sp>
    </p:spTree>
    <p:extLst>
      <p:ext uri="{BB962C8B-B14F-4D97-AF65-F5344CB8AC3E}">
        <p14:creationId xmlns:p14="http://schemas.microsoft.com/office/powerpoint/2010/main" val="1111931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CB3BDE-21E7-40AF-BBA4-AEF63800D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1841019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Какие бывают знания?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5EDBBA-3375-4A68-BD5A-C5C4F9EEE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764" y="1625600"/>
            <a:ext cx="11083636" cy="4551363"/>
          </a:xfrm>
        </p:spPr>
        <p:txBody>
          <a:bodyPr>
            <a:normAutofit lnSpcReduction="10000"/>
          </a:bodyPr>
          <a:lstStyle/>
          <a:p>
            <a:r>
              <a:rPr lang="ru-RU" b="1" dirty="0"/>
              <a:t>Общие научные  - кодифицированные -  знания</a:t>
            </a:r>
            <a:r>
              <a:rPr lang="ru-RU" dirty="0"/>
              <a:t>, которые основаны на   фундаментальных научных исследованиях. Их особенность состоит в том, что они легко перемещаются в пространстве (являются общедоступными).  </a:t>
            </a:r>
          </a:p>
          <a:p>
            <a:r>
              <a:rPr lang="ru-RU" b="1" dirty="0"/>
              <a:t>Прикладные знания</a:t>
            </a:r>
            <a:r>
              <a:rPr lang="ru-RU" dirty="0"/>
              <a:t>, их основная направленность на применение научных знаний для решения практических задач (создание новых продуктов или модернизация ранее созданных). Проблема не только создания, но и встраивания продуктов в производственные и логистические цепочки.</a:t>
            </a:r>
          </a:p>
          <a:p>
            <a:r>
              <a:rPr lang="ru-RU" b="1" dirty="0"/>
              <a:t>Локальные и индивидуальные   знания </a:t>
            </a:r>
            <a:r>
              <a:rPr lang="ru-RU" dirty="0"/>
              <a:t>– применение разработанных технологий,  изделий и подходов в конкретных условиях и обстоятельствах (регионах, объектах). </a:t>
            </a:r>
          </a:p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3417805-4175-4B2E-93ED-A82C33BDF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СПб_ Семинар АГ Аганбегяна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C038EC4-E326-4892-AFE7-E93B98339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37E1E-F9F5-4513-8CED-F665F78B1F3F}" type="slidenum">
              <a:rPr lang="ru-RU" smtClean="0"/>
              <a:t>6</a:t>
            </a:fld>
            <a:endParaRPr lang="ru-RU"/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98DD30B5-4627-19B7-22D3-B66991C6D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D74CD-917F-432D-A42F-C4836E84E949}" type="datetime1">
              <a:rPr lang="ru-RU" smtClean="0"/>
              <a:t>29.10.2024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466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6DAA39-44F7-4AC3-BC93-1551A24BE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745" y="136525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Знания в пространстве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AC64D3-EDA1-49D7-94C7-170F292A2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727" y="1825625"/>
            <a:ext cx="11083637" cy="4351338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Общие знания – агломерации и научно-индустриальные центры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</a:pP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Прикладные знания – индустриальные центры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</a:pP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Локальные и индивидуальные – «опорные» города, находящиеся,  как в местах освоения природных ресурсов, так и в непосредственной близости от этих мест</a:t>
            </a:r>
          </a:p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179C45F-BF11-40C0-A9A9-4C05084F7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СПб_ Семинар АГ Аганбегяна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CCA0216-17BA-443D-8E56-A3412EEF5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37E1E-F9F5-4513-8CED-F665F78B1F3F}" type="slidenum">
              <a:rPr lang="ru-RU" smtClean="0"/>
              <a:t>7</a:t>
            </a:fld>
            <a:endParaRPr lang="ru-RU"/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6411F36E-D79B-98CB-5AE6-9995AB001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5B72F-D6E8-4471-9F91-D7762BFA6A3A}" type="datetime1">
              <a:rPr lang="ru-RU" smtClean="0"/>
              <a:t>29.10.2024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107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E3B55B-80CD-DECB-6E48-26983A7CB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73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Гибкость, адаптивность условий реализации проектов – важнейшее условие 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2E6D52-8435-CF56-7C6C-3AA7FEE18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286" y="1669409"/>
            <a:ext cx="10657514" cy="4507554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Освоение и использование природных ресурсов в каждый исторический период предполагает учет и отражение в институциональной системе присущих ему особенностей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Важнейшая особенность институциональной системы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ресурсо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-, недропользования периода индустриализации – нацеленность на реализацию «эффекта масштаба», а также, как правило, «точечный» (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узкопроектный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) подход к реализации 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Современный этап освоения и использования природных ресурсов характеризуется не столько наличием «эффекта масштаба», сколько все возрастающей ролью интеллектуальной составляющей (знаний, навыков и компетенций) на всех этапах – от изучения до последующего использования 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8BB7B9-C7C0-8301-0B5F-6542F2B25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1659C-95C0-48C5-9B0E-1EF0278D5729}" type="datetime1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91C7B3-C066-C15C-51AB-4282121C9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СПб_ Семинар АГ Аганбегяна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7D773A-D74A-C17C-8675-24A723657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28F6A-EECD-46C9-9378-2851D704556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167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D18F85-D695-4F06-AD67-9E5C843C1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5" y="0"/>
            <a:ext cx="11953875" cy="6731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Ресурсный сектор в мире стремительно меняется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063B3D-3045-4838-98D2-A5424462D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525" y="673100"/>
            <a:ext cx="11410950" cy="6162675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Горнорудная промышленность Чили: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1970 и 1980 </a:t>
            </a:r>
            <a:r>
              <a:rPr lang="ru-RU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ые</a:t>
            </a:r>
            <a:r>
              <a:rPr lang="ru-RU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горнорудная промышленность была почти полностью вертикально-интегрированной. В 1990 году только 11,7 % всех работников составлял персонал </a:t>
            </a:r>
            <a:r>
              <a:rPr lang="ru-RU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субконтракторов</a:t>
            </a:r>
            <a:r>
              <a:rPr lang="ru-RU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в то время как, начиная с 2009 года, они составляли уже более двух третей. </a:t>
            </a:r>
            <a:r>
              <a:rPr lang="ru-RU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Результатом явился значительный объем работ, передаваемых на </a:t>
            </a:r>
            <a:r>
              <a:rPr lang="ru-RU" sz="2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аутсосинг</a:t>
            </a:r>
            <a:r>
              <a:rPr lang="ru-RU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что привело к росту числа сервисных компаний,  сеть которых сейчас объединяет свыше 4000 фирм.</a:t>
            </a:r>
          </a:p>
          <a:p>
            <a:pPr marL="0" indent="0" fontAlgn="ctr">
              <a:buNone/>
            </a:pP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Источник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Castañoa</a:t>
            </a: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Lufin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M., Atienza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structural path analysis of Chilean mining linkages between 1995 and 2011. What are the channels through which extractive activity affects the economy?</a:t>
            </a: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Resources Policy, Vol.60, March 2019, Pages 106-117. </a:t>
            </a:r>
            <a:endParaRPr lang="ru-RU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fontAlgn="ctr">
              <a:buNone/>
            </a:pP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Мировой нефтегазовый сектор (НГС):</a:t>
            </a:r>
          </a:p>
          <a:p>
            <a:pPr marL="0" indent="0" font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Развитие НГС характеризуется рядом взаимосвязанных изменений. Можно отметить три главных направления изменений: </a:t>
            </a:r>
          </a:p>
          <a:p>
            <a:pPr marL="0" indent="0" font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а) исторически беспрецедентное снижение затрат на поиск и добычу; </a:t>
            </a:r>
          </a:p>
          <a:p>
            <a:pPr marL="0" indent="0" font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б) появление новых районов, источников и  подходов к работе с инвестиционными рисками;</a:t>
            </a:r>
          </a:p>
          <a:p>
            <a:pPr marL="0" indent="0" font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в) организационное реструктурирование, включая  как слияния, так и расширение использования внешних подрядчиков.</a:t>
            </a:r>
          </a:p>
          <a:p>
            <a:pPr marL="0" indent="0" font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Источник</a:t>
            </a: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en-US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Bridge</a:t>
            </a: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G., Wood A. Geographies of knowledge, practices of globalization: learning from the oil exploration and production industry. -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Area, Vol. 37, No. 2 (Jun., 2005), pp. 199-208. </a:t>
            </a:r>
            <a:endParaRPr lang="ru-RU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0D41BFB-20F5-4409-ABB4-71CF30E99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СПб_ Семинар АГ Аганбегяна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5433DE7-1BBE-45B5-80BE-671B27719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37E1E-F9F5-4513-8CED-F665F78B1F3F}" type="slidenum">
              <a:rPr lang="ru-RU" smtClean="0"/>
              <a:t>9</a:t>
            </a:fld>
            <a:endParaRPr lang="ru-RU"/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F1F3AB10-278A-0F17-9DA5-B31582750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3189E-766B-4C04-B4C4-78B42C3269A6}" type="datetime1">
              <a:rPr lang="ru-RU" smtClean="0"/>
              <a:t>29.10.2024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7025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3154</Words>
  <Application>Microsoft Office PowerPoint</Application>
  <PresentationFormat>Широкоэкранный</PresentationFormat>
  <Paragraphs>295</Paragraphs>
  <Slides>29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Тема Office</vt:lpstr>
      <vt:lpstr>Пространственное развитие России – направленность на обеспечение синергии взаимодействия различных территорий</vt:lpstr>
      <vt:lpstr>Нет ничего практичнее хорошей теории </vt:lpstr>
      <vt:lpstr>Одна из проблем – некритичное заимствование теоретических конструкций из других стран и из других условий</vt:lpstr>
      <vt:lpstr>Наука и ее место в процессе сопровождения проектов на Востоке страны </vt:lpstr>
      <vt:lpstr>Процесс изучения и последующего освоения энергетических и сырьевых ресурсов в России до сих пор основан на парадигме «классической» индустриализации</vt:lpstr>
      <vt:lpstr>Какие бывают знания?</vt:lpstr>
      <vt:lpstr>Знания в пространстве</vt:lpstr>
      <vt:lpstr>Гибкость, адаптивность условий реализации проектов – важнейшее условие  </vt:lpstr>
      <vt:lpstr>Ресурсный сектор в мире стремительно меняется</vt:lpstr>
      <vt:lpstr>Россия: доминируют общие знания – роль агломераций растет</vt:lpstr>
      <vt:lpstr>Роль среды нельзя недооценивать. Гладкая динамика и трансформационная динамика имеют значительные отличия</vt:lpstr>
      <vt:lpstr>Презентация PowerPoint</vt:lpstr>
      <vt:lpstr>1929-1931 гг. – «выход» на ключевую проблему. Комбинирование – как реализовать?</vt:lpstr>
      <vt:lpstr>Увы, на практике «комбинат»  ... распался на весьма узкие сферы ведомственного влияния </vt:lpstr>
      <vt:lpstr>Решение основных проблем невозможно вне создания и поддержания пространственных цепочек создания и использования стоимости (социальной ценности)</vt:lpstr>
      <vt:lpstr>«Контур» социально-экономической отдачи  ресурсного проекта</vt:lpstr>
      <vt:lpstr>Энергетические и сырьевые ресурсы (ЭСР) – речь идет не об  ухудшении качества, а об изменении состава и характеристик объектов изучения, освоения и использования </vt:lpstr>
      <vt:lpstr>Газовая «кладовая» - ЯНАО</vt:lpstr>
      <vt:lpstr>Научно производственный потенциал Северо-Запада и Севера Европейской России – важнейшая составляющая  Импульсного проекта «Нефть и Газ» на Востоке страны</vt:lpstr>
      <vt:lpstr>Презентация PowerPoint</vt:lpstr>
      <vt:lpstr>Презентация PowerPoint</vt:lpstr>
      <vt:lpstr>СО РАН: Лено-Хатангский регион – в числе приоритетных  </vt:lpstr>
      <vt:lpstr>Презентация PowerPoint</vt:lpstr>
      <vt:lpstr>Какие знания особенно важны и необходимы?</vt:lpstr>
      <vt:lpstr>Формирование социальной ценности, порождаемой проектами изучения-освоения потенциала территории     </vt:lpstr>
      <vt:lpstr>Принципиально важно:</vt:lpstr>
      <vt:lpstr>В современном мире </vt:lpstr>
      <vt:lpstr>ИЭОПП – немало сделано, но значительное более сложные задачи все еще впереди 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месте науки в согласовании позиций сторон, участвующих в реализации проектов в Арктике</dc:title>
  <dc:creator>Valeriy Kryukov</dc:creator>
  <cp:lastModifiedBy>Valeriy Kryukov</cp:lastModifiedBy>
  <cp:revision>49</cp:revision>
  <dcterms:created xsi:type="dcterms:W3CDTF">2024-02-17T10:14:43Z</dcterms:created>
  <dcterms:modified xsi:type="dcterms:W3CDTF">2024-10-29T07:45:45Z</dcterms:modified>
</cp:coreProperties>
</file>