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1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0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7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180F1-B74A-4F0F-BBF1-855C1565E082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6A706-3831-4068-B57D-6CC8A9C1B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7 </a:t>
            </a:r>
          </a:p>
          <a:p>
            <a:r>
              <a:rPr lang="en-US" dirty="0"/>
              <a:t>Part 2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3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9"/>
    </mc:Choice>
    <mc:Fallback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65325" y="2936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574925" y="392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308725" y="4079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689725" y="1641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-92075" y="41275"/>
            <a:ext cx="44747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12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Total Direct Cost: 94 + 11 = $105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Activity Changed: 3-5 Cost $11</a:t>
            </a: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 flipV="1">
            <a:off x="1295400" y="1752600"/>
            <a:ext cx="3657600" cy="1524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1371600" y="3810000"/>
            <a:ext cx="37338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5867400" y="3581400"/>
            <a:ext cx="175260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2"/>
    </mc:Choice>
    <mc:Fallback>
      <p:transition spd="slow" advTm="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65325" y="2936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635250" y="39184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096000" y="3921369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689725" y="1641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-92075" y="-34925"/>
            <a:ext cx="51111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11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Total Direct Cost: 105 + 11 + 9 = $125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Activities Changed: 3-5  Cost $11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		           4-5  Cost $9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371600" y="3810000"/>
            <a:ext cx="37338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V="1">
            <a:off x="5867400" y="35814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1295400" y="1676400"/>
            <a:ext cx="3657600" cy="1600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7"/>
    </mc:Choice>
    <mc:Fallback>
      <p:transition spd="slow" advTm="2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65325" y="2936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574925" y="392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172200" y="3912577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689725" y="1641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5x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-92075" y="-34925"/>
            <a:ext cx="52650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10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Total Direct Cost: 125 + 11 + 10 = $146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Activities Changed: 3-5  Cost $11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		         1-4  Cost $10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1219200" y="1676400"/>
            <a:ext cx="3733800" cy="1600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371600" y="3886200"/>
            <a:ext cx="381000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5943600" y="35814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3962400" y="39624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9"/>
    </mc:Choice>
    <mc:Fallback>
      <p:transition spd="slow" advTm="2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Total-Cost Table and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n-US" altLang="en-US" dirty="0"/>
              <a:t>Project Duration	10	11	12	13	14	15</a:t>
            </a:r>
          </a:p>
          <a:p>
            <a:pPr>
              <a:spcBef>
                <a:spcPct val="50000"/>
              </a:spcBef>
              <a:buNone/>
            </a:pPr>
            <a:endParaRPr lang="en-US" altLang="en-US" dirty="0"/>
          </a:p>
          <a:p>
            <a:pPr>
              <a:spcBef>
                <a:spcPct val="50000"/>
              </a:spcBef>
              <a:buNone/>
            </a:pPr>
            <a:r>
              <a:rPr lang="en-US" altLang="en-US" dirty="0"/>
              <a:t>Direct Costs		146	125	105	94	83	76</a:t>
            </a:r>
          </a:p>
          <a:p>
            <a:pPr>
              <a:spcBef>
                <a:spcPct val="50000"/>
              </a:spcBef>
              <a:buNone/>
            </a:pPr>
            <a:endParaRPr lang="en-US" altLang="en-US" dirty="0"/>
          </a:p>
          <a:p>
            <a:pPr>
              <a:spcBef>
                <a:spcPct val="50000"/>
              </a:spcBef>
              <a:buNone/>
            </a:pPr>
            <a:r>
              <a:rPr lang="en-US" altLang="en-US" dirty="0"/>
              <a:t>Indirect Costs	70	74	79	85	100	116</a:t>
            </a:r>
          </a:p>
          <a:p>
            <a:pPr>
              <a:spcBef>
                <a:spcPct val="50000"/>
              </a:spcBef>
              <a:buNone/>
            </a:pPr>
            <a:endParaRPr lang="en-US" altLang="en-US" dirty="0"/>
          </a:p>
          <a:p>
            <a:pPr>
              <a:spcBef>
                <a:spcPct val="50000"/>
              </a:spcBef>
              <a:buNone/>
            </a:pPr>
            <a:r>
              <a:rPr lang="en-US" altLang="en-US" dirty="0"/>
              <a:t>Total Costs		216	199	184	179	183	192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3"/>
    </mc:Choice>
    <mc:Fallback>
      <p:transition spd="slow" advTm="3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00200" y="228600"/>
            <a:ext cx="5638800" cy="601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600200" y="556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600200" y="3352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6002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600200" y="2514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600200" y="190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600200" y="762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600200" y="4876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00200" y="1371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819400" y="6858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2514600" y="6096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886200" y="6096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334000" y="6096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6477000" y="6096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105400" y="64008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13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308725" y="6342612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14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086600" y="63246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15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733800" y="64008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12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371600" y="64008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10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86000" y="64008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11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914400" y="3048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240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990600" y="8382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220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990600" y="14478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200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990600" y="20574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180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990600" y="28194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160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990600" y="35814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140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990600" y="44196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120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990600" y="5029200"/>
            <a:ext cx="41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100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990600" y="5638800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2">
                    <a:lumMod val="10000"/>
                  </a:schemeClr>
                </a:solidFill>
              </a:rPr>
              <a:t>80</a:t>
            </a:r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1600200" y="4724400"/>
            <a:ext cx="5638800" cy="1219200"/>
          </a:xfrm>
          <a:custGeom>
            <a:avLst/>
            <a:gdLst>
              <a:gd name="T0" fmla="*/ 0 w 3552"/>
              <a:gd name="T1" fmla="*/ 1935480000 h 768"/>
              <a:gd name="T2" fmla="*/ 2147483647 w 3552"/>
              <a:gd name="T3" fmla="*/ 1330642500 h 768"/>
              <a:gd name="T4" fmla="*/ 2147483647 w 3552"/>
              <a:gd name="T5" fmla="*/ 0 h 7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52" h="768">
                <a:moveTo>
                  <a:pt x="0" y="768"/>
                </a:moveTo>
                <a:cubicBezTo>
                  <a:pt x="448" y="712"/>
                  <a:pt x="896" y="656"/>
                  <a:pt x="1488" y="528"/>
                </a:cubicBezTo>
                <a:cubicBezTo>
                  <a:pt x="2080" y="400"/>
                  <a:pt x="3208" y="88"/>
                  <a:pt x="355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1600200" y="2794000"/>
            <a:ext cx="5638800" cy="2768600"/>
          </a:xfrm>
          <a:custGeom>
            <a:avLst/>
            <a:gdLst>
              <a:gd name="T0" fmla="*/ 0 w 3552"/>
              <a:gd name="T1" fmla="*/ 403225000 h 1744"/>
              <a:gd name="T2" fmla="*/ 1088707500 w 3552"/>
              <a:gd name="T3" fmla="*/ 524192500 h 1744"/>
              <a:gd name="T4" fmla="*/ 2147483647 w 3552"/>
              <a:gd name="T5" fmla="*/ 2147483647 h 1744"/>
              <a:gd name="T6" fmla="*/ 2147483647 w 3552"/>
              <a:gd name="T7" fmla="*/ 2147483647 h 17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52" h="1744">
                <a:moveTo>
                  <a:pt x="0" y="160"/>
                </a:moveTo>
                <a:cubicBezTo>
                  <a:pt x="4" y="80"/>
                  <a:pt x="8" y="0"/>
                  <a:pt x="432" y="208"/>
                </a:cubicBezTo>
                <a:cubicBezTo>
                  <a:pt x="856" y="416"/>
                  <a:pt x="2024" y="1152"/>
                  <a:pt x="2544" y="1408"/>
                </a:cubicBezTo>
                <a:cubicBezTo>
                  <a:pt x="3064" y="1664"/>
                  <a:pt x="3308" y="1704"/>
                  <a:pt x="3552" y="174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1600200" y="990600"/>
            <a:ext cx="5638800" cy="736600"/>
          </a:xfrm>
          <a:custGeom>
            <a:avLst/>
            <a:gdLst>
              <a:gd name="T0" fmla="*/ 0 w 3552"/>
              <a:gd name="T1" fmla="*/ 0 h 464"/>
              <a:gd name="T2" fmla="*/ 2147483647 w 3552"/>
              <a:gd name="T3" fmla="*/ 1088707500 h 464"/>
              <a:gd name="T4" fmla="*/ 2147483647 w 3552"/>
              <a:gd name="T5" fmla="*/ 483870000 h 4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552" h="464">
                <a:moveTo>
                  <a:pt x="0" y="0"/>
                </a:moveTo>
                <a:cubicBezTo>
                  <a:pt x="592" y="200"/>
                  <a:pt x="1184" y="400"/>
                  <a:pt x="1776" y="432"/>
                </a:cubicBezTo>
                <a:cubicBezTo>
                  <a:pt x="2368" y="464"/>
                  <a:pt x="2960" y="328"/>
                  <a:pt x="3552" y="19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7320634" y="1112105"/>
            <a:ext cx="1173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</a:rPr>
              <a:t>Total Costs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7299325" y="4481513"/>
            <a:ext cx="1411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</a:rPr>
              <a:t>Indirect Costs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299325" y="5395913"/>
            <a:ext cx="1252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2">
                    <a:lumMod val="10000"/>
                  </a:schemeClr>
                </a:solidFill>
              </a:rPr>
              <a:t>Direct Costs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1"/>
    </mc:Choice>
    <mc:Fallback>
      <p:transition spd="slow" advTm="4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731" y="2616485"/>
            <a:ext cx="69723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Project Duration	10	11	12	13	14	15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dirty="0"/>
              <a:t>Total Cost		216	199	184	179	183	192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dirty="0"/>
              <a:t>Less Incentive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Saving		0	30	24	18	12	6	        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dirty="0"/>
              <a:t>Resultant Cost	186	175	166	167	177	192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Cost Schedule with Incentive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47"/>
    </mc:Choice>
    <mc:Fallback>
      <p:transition spd="slow" advTm="5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7"/>
    </mc:Choice>
    <mc:Fallback>
      <p:transition spd="slow" advTm="2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 of Cost Slope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/>
              <a:t>		CS =      </a:t>
            </a:r>
            <a:r>
              <a:rPr lang="en-US" altLang="en-US" u="sng" dirty="0"/>
              <a:t>CC – NC</a:t>
            </a:r>
            <a:r>
              <a:rPr lang="en-US" altLang="en-US" dirty="0"/>
              <a:t>	=  </a:t>
            </a:r>
            <a:r>
              <a:rPr lang="en-US" altLang="en-US" u="sng" dirty="0"/>
              <a:t>$900 - $500</a:t>
            </a:r>
            <a:r>
              <a:rPr lang="en-US" altLang="en-US" dirty="0"/>
              <a:t> = $200/day</a:t>
            </a:r>
            <a:endParaRPr lang="en-US" altLang="en-US" u="sng" dirty="0"/>
          </a:p>
          <a:p>
            <a:pPr>
              <a:buNone/>
            </a:pPr>
            <a:r>
              <a:rPr lang="en-US" altLang="en-US" dirty="0"/>
              <a:t>			   NT – CT	           7 - 5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6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49"/>
    </mc:Choice>
    <mc:Fallback>
      <p:transition spd="slow" advTm="4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Cost-Time Trade-Off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dirty="0"/>
              <a:t>Collect normal and crash times and costs for all activities in the project planning network.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Compute the total direct costs at normal time.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Compute the cost slope for each activity and find the maximum units of time each activity can be crashed.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1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4"/>
    </mc:Choice>
    <mc:Fallback>
      <p:transition spd="slow" advTm="1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 startAt="4"/>
            </a:pPr>
            <a:r>
              <a:rPr lang="en-US" altLang="en-US" dirty="0"/>
              <a:t>Construct a total direct cost curve over a range of project durations- or until reduction of critical activities is impossible.</a:t>
            </a:r>
          </a:p>
          <a:p>
            <a:pPr marL="609600" indent="-609600">
              <a:buFontTx/>
              <a:buAutoNum type="arabicPeriod" startAt="4"/>
            </a:pPr>
            <a:r>
              <a:rPr lang="en-US" altLang="en-US" dirty="0"/>
              <a:t>Collect the total indirect costs over the same range of project durations.</a:t>
            </a:r>
          </a:p>
          <a:p>
            <a:pPr marL="609600" indent="-609600">
              <a:buFontTx/>
              <a:buAutoNum type="arabicPeriod" startAt="4"/>
            </a:pPr>
            <a:r>
              <a:rPr lang="en-US" altLang="en-US" dirty="0"/>
              <a:t>Compute the optimum cost-time schedule.</a:t>
            </a:r>
          </a:p>
          <a:p>
            <a:pPr marL="0" indent="0">
              <a:buNone/>
            </a:pPr>
            <a:r>
              <a:rPr lang="en-US" altLang="en-US" dirty="0"/>
              <a:t>7.    Compare the optimum cost-time schedule with any alternative      schedule that may be under consideration.	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9"/>
    </mc:Choice>
    <mc:Fallback>
      <p:transition spd="slow" advTm="2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Collect normal and crash times and costs for all activities in the project planning network.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1"/>
    </mc:Choice>
    <mc:Fallback>
      <p:transition spd="slow" advTm="1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-2010950"/>
            <a:ext cx="6096000" cy="70480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/>
          </a:p>
          <a:p>
            <a:pPr algn="ctr">
              <a:spcBef>
                <a:spcPct val="50000"/>
              </a:spcBef>
            </a:pPr>
            <a:endParaRPr lang="en-US" altLang="en-US" sz="3200" dirty="0"/>
          </a:p>
          <a:p>
            <a:pPr algn="ctr">
              <a:spcBef>
                <a:spcPct val="50000"/>
              </a:spcBef>
            </a:pPr>
            <a:endParaRPr lang="en-US" altLang="en-US" sz="3200" dirty="0"/>
          </a:p>
          <a:p>
            <a:pPr algn="ctr">
              <a:spcBef>
                <a:spcPct val="50000"/>
              </a:spcBef>
            </a:pPr>
            <a:r>
              <a:rPr lang="en-US" altLang="en-US" sz="3200" dirty="0"/>
              <a:t>Normal And Crash Costs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dirty="0"/>
              <a:t>(Thousands of Dollars)</a:t>
            </a:r>
          </a:p>
          <a:p>
            <a:r>
              <a:rPr lang="en-US" altLang="en-US" sz="1200" dirty="0"/>
              <a:t>Activity	Normal Time        Normal           Crash        </a:t>
            </a:r>
            <a:r>
              <a:rPr lang="en-US" altLang="en-US" sz="1200" dirty="0" err="1"/>
              <a:t>Crash</a:t>
            </a:r>
            <a:r>
              <a:rPr lang="en-US" altLang="en-US" sz="1200" dirty="0"/>
              <a:t>           Cost	             Maximum</a:t>
            </a:r>
          </a:p>
          <a:p>
            <a:r>
              <a:rPr lang="en-US" altLang="en-US" sz="1200" dirty="0"/>
              <a:t>	 (Weeks) 	           Direct             Time          Direct           Slope           Improvement</a:t>
            </a:r>
          </a:p>
          <a:p>
            <a:r>
              <a:rPr lang="en-US" altLang="en-US" sz="1200" dirty="0"/>
              <a:t>		           Costs		             Cost</a:t>
            </a:r>
          </a:p>
          <a:p>
            <a:r>
              <a:rPr lang="en-US" altLang="en-US" sz="1200" dirty="0"/>
              <a:t>		 </a:t>
            </a:r>
          </a:p>
          <a:p>
            <a:r>
              <a:rPr lang="en-US" altLang="en-US" sz="1200" dirty="0"/>
              <a:t>1-2                         4	               $5                  3                  $12               $7                        1</a:t>
            </a:r>
          </a:p>
          <a:p>
            <a:endParaRPr lang="en-US" altLang="en-US" sz="1200" dirty="0"/>
          </a:p>
          <a:p>
            <a:r>
              <a:rPr lang="en-US" altLang="en-US" sz="1200" dirty="0"/>
              <a:t>1-3                         5                                   $9                  3                   $19              $5                        2</a:t>
            </a:r>
          </a:p>
          <a:p>
            <a:endParaRPr lang="en-US" altLang="en-US" sz="1200" dirty="0"/>
          </a:p>
          <a:p>
            <a:r>
              <a:rPr lang="en-US" altLang="en-US" sz="1200" dirty="0"/>
              <a:t>1-4	     8                                  $11                 5                   $41              $10                      3</a:t>
            </a:r>
          </a:p>
          <a:p>
            <a:endParaRPr lang="en-US" altLang="en-US" sz="1200" dirty="0"/>
          </a:p>
          <a:p>
            <a:r>
              <a:rPr lang="en-US" altLang="en-US" sz="1200" dirty="0"/>
              <a:t>2-3                         2                                   $20                2                    $20               0                         0</a:t>
            </a:r>
          </a:p>
          <a:p>
            <a:endParaRPr lang="en-US" altLang="en-US" sz="1200" dirty="0"/>
          </a:p>
          <a:p>
            <a:r>
              <a:rPr lang="en-US" altLang="en-US" sz="1200" dirty="0"/>
              <a:t>2-4	     4                                    $8                  3                    $18              $10                    1</a:t>
            </a:r>
          </a:p>
          <a:p>
            <a:r>
              <a:rPr lang="en-US" altLang="en-US" sz="1200" dirty="0"/>
              <a:t> </a:t>
            </a:r>
          </a:p>
          <a:p>
            <a:r>
              <a:rPr lang="en-US" altLang="en-US" sz="1200" dirty="0"/>
              <a:t>3-5                          9                                   $14                 5                    $58             $11                    4</a:t>
            </a:r>
          </a:p>
          <a:p>
            <a:endParaRPr lang="en-US" altLang="en-US" sz="1200" dirty="0"/>
          </a:p>
          <a:p>
            <a:r>
              <a:rPr lang="en-US" altLang="en-US" sz="1200" dirty="0"/>
              <a:t>4-5                          4	                   $9                  3                    $18             $9                     1</a:t>
            </a:r>
            <a:endParaRPr lang="en-US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3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51"/>
    </mc:Choice>
    <mc:Fallback>
      <p:transition spd="slow" advTm="9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939" y="46037"/>
            <a:ext cx="91440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solidFill>
                  <a:schemeClr val="tx1"/>
                </a:solidFill>
              </a:rPr>
              <a:t>	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328612" y="193675"/>
            <a:ext cx="32929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15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Normal Time: 15 weeks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Normal Cost: $76,000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009775" y="293956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2574925" y="392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308725" y="4079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689725" y="1641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9</a:t>
            </a: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62"/>
    </mc:Choice>
    <mc:Fallback>
      <p:transition spd="slow" advTm="6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4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" name="Oval 25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Oval 26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Oval 27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28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Line 29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30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31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3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1965325" y="2936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574925" y="392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6308725" y="4079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6689725" y="1641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9</a:t>
            </a:r>
          </a:p>
        </p:txBody>
      </p:sp>
      <p:sp>
        <p:nvSpPr>
          <p:cNvPr id="24" name="Line 47"/>
          <p:cNvSpPr>
            <a:spLocks noChangeShapeType="1"/>
          </p:cNvSpPr>
          <p:nvPr/>
        </p:nvSpPr>
        <p:spPr bwMode="auto">
          <a:xfrm flipV="1">
            <a:off x="1295400" y="1752600"/>
            <a:ext cx="3657600" cy="1524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49"/>
          <p:cNvSpPr txBox="1">
            <a:spLocks noChangeArrowheads="1"/>
          </p:cNvSpPr>
          <p:nvPr/>
        </p:nvSpPr>
        <p:spPr bwMode="auto">
          <a:xfrm>
            <a:off x="0" y="0"/>
            <a:ext cx="41360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14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Total Direct Cost: 76 + 7 = 83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Activity Changed: 1-2 Cost $7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1"/>
    </mc:Choice>
    <mc:Fallback>
      <p:transition spd="slow" advTm="4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33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200400" y="31242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105400" y="4800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953000" y="11430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543800" y="2895600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447800" y="35052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447800" y="36576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1143000" y="1447800"/>
            <a:ext cx="38100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381000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19800" y="3733800"/>
            <a:ext cx="16764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5867400" y="1524000"/>
            <a:ext cx="19812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791200" y="1828800"/>
            <a:ext cx="19050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3886200" y="19812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038600" y="2057400"/>
            <a:ext cx="12192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038600" y="38100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422525" y="1870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65325" y="2936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3x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574925" y="392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794125" y="24034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2x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556125" y="3698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308725" y="4079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689725" y="1641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-92075" y="41275"/>
            <a:ext cx="42729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13  Week Schedule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Total Direct Cost: 83 + 11 = 94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Activity Changed: 3-5 Cost $11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1295400" y="1752600"/>
            <a:ext cx="3657600" cy="1524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0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9"/>
    </mc:Choice>
    <mc:Fallback>
      <p:transition spd="slow" advTm="28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366</Words>
  <Application>Microsoft Office PowerPoint</Application>
  <PresentationFormat>Widescreen</PresentationFormat>
  <Paragraphs>172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Project Management</vt:lpstr>
      <vt:lpstr>Example  of Cost Slope</vt:lpstr>
      <vt:lpstr>Cost-Time Trade-Off Procedure</vt:lpstr>
      <vt:lpstr>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Total-Cost Table and Graph</vt:lpstr>
      <vt:lpstr>PowerPoint Presentation</vt:lpstr>
      <vt:lpstr>Low Cost Schedule with Incentive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Cockrell</dc:creator>
  <cp:lastModifiedBy>Jerry Cockrell</cp:lastModifiedBy>
  <cp:revision>3</cp:revision>
  <dcterms:created xsi:type="dcterms:W3CDTF">2018-02-26T14:22:33Z</dcterms:created>
  <dcterms:modified xsi:type="dcterms:W3CDTF">2018-02-27T15:08:08Z</dcterms:modified>
</cp:coreProperties>
</file>