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C2B4D9-7060-430D-BD11-07D4A408941A}"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1066520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C2B4D9-7060-430D-BD11-07D4A408941A}"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1443675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C2B4D9-7060-430D-BD11-07D4A408941A}"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364876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C2B4D9-7060-430D-BD11-07D4A408941A}"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158750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C2B4D9-7060-430D-BD11-07D4A408941A}" type="datetimeFigureOut">
              <a:rPr lang="en-US" smtClean="0"/>
              <a:t>3/16/2018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3490926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C2B4D9-7060-430D-BD11-07D4A408941A}"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3584943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C2B4D9-7060-430D-BD11-07D4A408941A}" type="datetimeFigureOut">
              <a:rPr lang="en-US" smtClean="0"/>
              <a:t>3/16/2018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102207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C2B4D9-7060-430D-BD11-07D4A408941A}" type="datetimeFigureOut">
              <a:rPr lang="en-US" smtClean="0"/>
              <a:t>3/16/2018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3977623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C2B4D9-7060-430D-BD11-07D4A408941A}" type="datetimeFigureOut">
              <a:rPr lang="en-US" smtClean="0"/>
              <a:t>3/16/2018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787020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C2B4D9-7060-430D-BD11-07D4A408941A}"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603188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C2B4D9-7060-430D-BD11-07D4A408941A}" type="datetimeFigureOut">
              <a:rPr lang="en-US" smtClean="0"/>
              <a:t>3/16/2018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62D34-F1E8-4D98-A408-EC71A37919A2}" type="slidenum">
              <a:rPr lang="en-US" smtClean="0"/>
              <a:t>‹#›</a:t>
            </a:fld>
            <a:endParaRPr lang="en-US"/>
          </a:p>
        </p:txBody>
      </p:sp>
    </p:spTree>
    <p:extLst>
      <p:ext uri="{BB962C8B-B14F-4D97-AF65-F5344CB8AC3E}">
        <p14:creationId xmlns:p14="http://schemas.microsoft.com/office/powerpoint/2010/main" val="340065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2B4D9-7060-430D-BD11-07D4A408941A}" type="datetimeFigureOut">
              <a:rPr lang="en-US" smtClean="0"/>
              <a:t>3/16/2018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62D34-F1E8-4D98-A408-EC71A37919A2}" type="slidenum">
              <a:rPr lang="en-US" smtClean="0"/>
              <a:t>‹#›</a:t>
            </a:fld>
            <a:endParaRPr lang="en-US"/>
          </a:p>
        </p:txBody>
      </p:sp>
    </p:spTree>
    <p:extLst>
      <p:ext uri="{BB962C8B-B14F-4D97-AF65-F5344CB8AC3E}">
        <p14:creationId xmlns:p14="http://schemas.microsoft.com/office/powerpoint/2010/main" val="802744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Project Management</a:t>
            </a:r>
            <a:br>
              <a:rPr lang="en-US" dirty="0"/>
            </a:br>
            <a:r>
              <a:rPr lang="en-US" dirty="0"/>
              <a:t>SUAI</a:t>
            </a:r>
          </a:p>
        </p:txBody>
      </p:sp>
      <p:sp>
        <p:nvSpPr>
          <p:cNvPr id="3" name="Subtitle 2"/>
          <p:cNvSpPr>
            <a:spLocks noGrp="1"/>
          </p:cNvSpPr>
          <p:nvPr>
            <p:ph type="subTitle" idx="1"/>
          </p:nvPr>
        </p:nvSpPr>
        <p:spPr/>
        <p:txBody>
          <a:bodyPr/>
          <a:lstStyle/>
          <a:p>
            <a:r>
              <a:rPr lang="en-US" dirty="0"/>
              <a:t>Module 8</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05255331"/>
      </p:ext>
    </p:extLst>
  </p:cSld>
  <p:clrMapOvr>
    <a:masterClrMapping/>
  </p:clrMapOvr>
  <mc:AlternateContent xmlns:mc="http://schemas.openxmlformats.org/markup-compatibility/2006">
    <mc:Choice xmlns:p14="http://schemas.microsoft.com/office/powerpoint/2010/main" Requires="p14">
      <p:transition spd="slow" p14:dur="2000" advTm="18413"/>
    </mc:Choice>
    <mc:Fallback>
      <p:transition spd="slow" advTm="18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28600" y="3810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eaLnBrk="1" hangingPunct="1">
              <a:spcBef>
                <a:spcPct val="50000"/>
              </a:spcBef>
              <a:buFontTx/>
              <a:buNone/>
            </a:pPr>
            <a:endParaRPr lang="en-US" altLang="en-US" sz="2400" b="0">
              <a:solidFill>
                <a:schemeClr val="tx1"/>
              </a:solidFill>
            </a:endParaRPr>
          </a:p>
        </p:txBody>
      </p:sp>
      <p:sp>
        <p:nvSpPr>
          <p:cNvPr id="3" name="Oval 3"/>
          <p:cNvSpPr>
            <a:spLocks noChangeArrowheads="1"/>
          </p:cNvSpPr>
          <p:nvPr/>
        </p:nvSpPr>
        <p:spPr bwMode="auto">
          <a:xfrm>
            <a:off x="2743200" y="2362200"/>
            <a:ext cx="2590800" cy="1295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200">
                <a:solidFill>
                  <a:schemeClr val="tx1"/>
                </a:solidFill>
              </a:rPr>
              <a:t>Project Operational Phase</a:t>
            </a:r>
          </a:p>
          <a:p>
            <a:pPr>
              <a:spcBef>
                <a:spcPct val="0"/>
              </a:spcBef>
              <a:buFontTx/>
              <a:buNone/>
            </a:pPr>
            <a:r>
              <a:rPr lang="en-US" altLang="en-US" sz="1200" b="0">
                <a:solidFill>
                  <a:schemeClr val="tx1"/>
                </a:solidFill>
              </a:rPr>
              <a:t>Planning, Scheduling, Budgeting, Monitoring, and Controlling</a:t>
            </a:r>
          </a:p>
        </p:txBody>
      </p:sp>
      <p:sp>
        <p:nvSpPr>
          <p:cNvPr id="4" name="Oval 4"/>
          <p:cNvSpPr>
            <a:spLocks noChangeArrowheads="1"/>
          </p:cNvSpPr>
          <p:nvPr/>
        </p:nvSpPr>
        <p:spPr bwMode="auto">
          <a:xfrm>
            <a:off x="1066800" y="2590800"/>
            <a:ext cx="914400" cy="914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200">
                <a:solidFill>
                  <a:schemeClr val="tx1"/>
                </a:solidFill>
              </a:rPr>
              <a:t>Initial Project Phase</a:t>
            </a:r>
          </a:p>
        </p:txBody>
      </p:sp>
      <p:sp>
        <p:nvSpPr>
          <p:cNvPr id="5" name="Oval 5"/>
          <p:cNvSpPr>
            <a:spLocks noChangeArrowheads="1"/>
          </p:cNvSpPr>
          <p:nvPr/>
        </p:nvSpPr>
        <p:spPr bwMode="auto">
          <a:xfrm>
            <a:off x="5867400" y="2514600"/>
            <a:ext cx="914400" cy="914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200">
                <a:solidFill>
                  <a:schemeClr val="tx1"/>
                </a:solidFill>
              </a:rPr>
              <a:t>Closing Phase</a:t>
            </a:r>
          </a:p>
        </p:txBody>
      </p:sp>
      <p:sp>
        <p:nvSpPr>
          <p:cNvPr id="6" name="Line 6"/>
          <p:cNvSpPr>
            <a:spLocks noChangeShapeType="1"/>
          </p:cNvSpPr>
          <p:nvPr/>
        </p:nvSpPr>
        <p:spPr bwMode="auto">
          <a:xfrm>
            <a:off x="1905000" y="3048000"/>
            <a:ext cx="863600" cy="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7"/>
          <p:cNvSpPr>
            <a:spLocks noChangeShapeType="1"/>
          </p:cNvSpPr>
          <p:nvPr/>
        </p:nvSpPr>
        <p:spPr bwMode="auto">
          <a:xfrm>
            <a:off x="5334000" y="3048000"/>
            <a:ext cx="571500" cy="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71270710"/>
      </p:ext>
    </p:extLst>
  </p:cSld>
  <p:clrMapOvr>
    <a:masterClrMapping/>
  </p:clrMapOvr>
  <mc:AlternateContent xmlns:mc="http://schemas.openxmlformats.org/markup-compatibility/2006">
    <mc:Choice xmlns:p14="http://schemas.microsoft.com/office/powerpoint/2010/main" Requires="p14">
      <p:transition spd="slow" p14:dur="2000" advTm="19384"/>
    </mc:Choice>
    <mc:Fallback>
      <p:transition spd="slow" advTm="19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051426"/>
            <a:ext cx="6096000" cy="4755148"/>
          </a:xfrm>
          <a:prstGeom prst="rect">
            <a:avLst/>
          </a:prstGeom>
        </p:spPr>
        <p:txBody>
          <a:bodyPr>
            <a:spAutoFit/>
          </a:bodyPr>
          <a:lstStyle/>
          <a:p>
            <a:pPr>
              <a:spcBef>
                <a:spcPct val="50000"/>
              </a:spcBef>
            </a:pPr>
            <a:r>
              <a:rPr lang="en-US" altLang="en-US" dirty="0">
                <a:latin typeface="Times" panose="02020603050405020304" pitchFamily="18" charset="0"/>
                <a:cs typeface="Times New Roman" panose="02020603050405020304" pitchFamily="18" charset="0"/>
              </a:rPr>
              <a:t>A general list of team member background, experience, and expertise is developed using the list of objectives and goals, WBS and project schedule. These documents will give you enough information to at least list the type of team member required to work on the project. Some of the items that you will want to consider in your list include the following:</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sz="1600" dirty="0">
                <a:latin typeface="Times" panose="02020603050405020304" pitchFamily="18" charset="0"/>
                <a:cs typeface="Times New Roman" panose="02020603050405020304" pitchFamily="18" charset="0"/>
              </a:rPr>
              <a:t>Expertise</a:t>
            </a:r>
          </a:p>
          <a:p>
            <a:pPr>
              <a:spcBef>
                <a:spcPct val="50000"/>
              </a:spcBef>
            </a:pPr>
            <a:r>
              <a:rPr lang="en-US" altLang="en-US" sz="1600" dirty="0">
                <a:latin typeface="Symbol" panose="05050102010706020507" pitchFamily="18" charset="2"/>
                <a:cs typeface="Times New Roman" panose="02020603050405020304" pitchFamily="18" charset="0"/>
              </a:rPr>
              <a:t>·</a:t>
            </a:r>
            <a:r>
              <a:rPr lang="en-US" altLang="en-US" sz="1600" dirty="0">
                <a:cs typeface="Times New Roman" panose="02020603050405020304" pitchFamily="18" charset="0"/>
              </a:rPr>
              <a:t>        </a:t>
            </a:r>
            <a:r>
              <a:rPr lang="en-US" altLang="en-US" sz="1600" dirty="0">
                <a:latin typeface="Times" panose="02020603050405020304" pitchFamily="18" charset="0"/>
                <a:cs typeface="Times New Roman" panose="02020603050405020304" pitchFamily="18" charset="0"/>
              </a:rPr>
              <a:t>Experience in the field</a:t>
            </a:r>
          </a:p>
          <a:p>
            <a:pPr>
              <a:spcBef>
                <a:spcPct val="50000"/>
              </a:spcBef>
            </a:pPr>
            <a:r>
              <a:rPr lang="en-US" altLang="en-US" sz="1600" dirty="0">
                <a:latin typeface="Symbol" panose="05050102010706020507" pitchFamily="18" charset="2"/>
                <a:cs typeface="Times New Roman" panose="02020603050405020304" pitchFamily="18" charset="0"/>
              </a:rPr>
              <a:t>·</a:t>
            </a:r>
            <a:r>
              <a:rPr lang="en-US" altLang="en-US" sz="1600" dirty="0">
                <a:cs typeface="Times New Roman" panose="02020603050405020304" pitchFamily="18" charset="0"/>
              </a:rPr>
              <a:t>        </a:t>
            </a:r>
            <a:r>
              <a:rPr lang="en-US" altLang="en-US" sz="1600" dirty="0">
                <a:latin typeface="Times" panose="02020603050405020304" pitchFamily="18" charset="0"/>
                <a:cs typeface="Times New Roman" panose="02020603050405020304" pitchFamily="18" charset="0"/>
              </a:rPr>
              <a:t>Background</a:t>
            </a:r>
          </a:p>
          <a:p>
            <a:pPr>
              <a:spcBef>
                <a:spcPct val="50000"/>
              </a:spcBef>
            </a:pPr>
            <a:r>
              <a:rPr lang="en-US" altLang="en-US" sz="1600" dirty="0">
                <a:latin typeface="Symbol" panose="05050102010706020507" pitchFamily="18" charset="2"/>
                <a:cs typeface="Times New Roman" panose="02020603050405020304" pitchFamily="18" charset="0"/>
              </a:rPr>
              <a:t>·</a:t>
            </a:r>
            <a:r>
              <a:rPr lang="en-US" altLang="en-US" sz="1600" dirty="0">
                <a:cs typeface="Times New Roman" panose="02020603050405020304" pitchFamily="18" charset="0"/>
              </a:rPr>
              <a:t>        </a:t>
            </a:r>
            <a:r>
              <a:rPr lang="en-US" altLang="en-US" sz="1600" dirty="0">
                <a:latin typeface="Times" panose="02020603050405020304" pitchFamily="18" charset="0"/>
                <a:cs typeface="Times New Roman" panose="02020603050405020304" pitchFamily="18" charset="0"/>
              </a:rPr>
              <a:t>Education</a:t>
            </a:r>
          </a:p>
          <a:p>
            <a:pPr>
              <a:spcBef>
                <a:spcPct val="50000"/>
              </a:spcBef>
            </a:pPr>
            <a:r>
              <a:rPr lang="en-US" altLang="en-US" sz="1600" dirty="0">
                <a:latin typeface="Symbol" panose="05050102010706020507" pitchFamily="18" charset="2"/>
                <a:cs typeface="Times New Roman" panose="02020603050405020304" pitchFamily="18" charset="0"/>
              </a:rPr>
              <a:t>·</a:t>
            </a:r>
            <a:r>
              <a:rPr lang="en-US" altLang="en-US" sz="1600" dirty="0">
                <a:cs typeface="Times New Roman" panose="02020603050405020304" pitchFamily="18" charset="0"/>
              </a:rPr>
              <a:t>        </a:t>
            </a:r>
            <a:r>
              <a:rPr lang="en-US" altLang="en-US" sz="1600" dirty="0">
                <a:latin typeface="Times" panose="02020603050405020304" pitchFamily="18" charset="0"/>
                <a:cs typeface="Times New Roman" panose="02020603050405020304" pitchFamily="18" charset="0"/>
              </a:rPr>
              <a:t>Previous team experience</a:t>
            </a:r>
          </a:p>
          <a:p>
            <a:pPr>
              <a:spcBef>
                <a:spcPct val="50000"/>
              </a:spcBef>
            </a:pPr>
            <a:r>
              <a:rPr lang="en-US" altLang="en-US" sz="1600" dirty="0">
                <a:latin typeface="Symbol" panose="05050102010706020507" pitchFamily="18" charset="2"/>
                <a:cs typeface="Times New Roman" panose="02020603050405020304" pitchFamily="18" charset="0"/>
              </a:rPr>
              <a:t>·</a:t>
            </a:r>
            <a:r>
              <a:rPr lang="en-US" altLang="en-US" sz="1600" dirty="0">
                <a:cs typeface="Times New Roman" panose="02020603050405020304" pitchFamily="18" charset="0"/>
              </a:rPr>
              <a:t>        </a:t>
            </a:r>
            <a:r>
              <a:rPr lang="en-US" altLang="en-US" sz="1600" dirty="0">
                <a:latin typeface="Times" panose="02020603050405020304" pitchFamily="18" charset="0"/>
                <a:cs typeface="Times New Roman" panose="02020603050405020304" pitchFamily="18" charset="0"/>
              </a:rPr>
              <a:t>Personality</a:t>
            </a:r>
          </a:p>
          <a:p>
            <a:pPr>
              <a:spcBef>
                <a:spcPct val="50000"/>
              </a:spcBef>
            </a:pPr>
            <a:r>
              <a:rPr lang="en-US" altLang="en-US" sz="1600" dirty="0">
                <a:latin typeface="Symbol" panose="05050102010706020507" pitchFamily="18" charset="2"/>
                <a:cs typeface="Times New Roman" panose="02020603050405020304" pitchFamily="18" charset="0"/>
              </a:rPr>
              <a:t>·</a:t>
            </a:r>
            <a:r>
              <a:rPr lang="en-US" altLang="en-US" sz="1600" dirty="0">
                <a:cs typeface="Times New Roman" panose="02020603050405020304" pitchFamily="18" charset="0"/>
              </a:rPr>
              <a:t>        </a:t>
            </a:r>
            <a:r>
              <a:rPr lang="en-US" altLang="en-US" sz="1600" dirty="0">
                <a:latin typeface="Times" panose="02020603050405020304" pitchFamily="18" charset="0"/>
                <a:cs typeface="Times New Roman" panose="02020603050405020304" pitchFamily="18" charset="0"/>
              </a:rPr>
              <a:t>Ability to work with others</a:t>
            </a:r>
          </a:p>
          <a:p>
            <a:pPr>
              <a:spcBef>
                <a:spcPct val="50000"/>
              </a:spcBef>
            </a:pPr>
            <a:r>
              <a:rPr lang="en-US" altLang="en-US" sz="1600" dirty="0">
                <a:latin typeface="Symbol" panose="05050102010706020507" pitchFamily="18" charset="2"/>
                <a:cs typeface="Times New Roman" panose="02020603050405020304" pitchFamily="18" charset="0"/>
              </a:rPr>
              <a:t>·</a:t>
            </a:r>
            <a:r>
              <a:rPr lang="en-US" altLang="en-US" sz="1600" dirty="0">
                <a:cs typeface="Times New Roman" panose="02020603050405020304" pitchFamily="18" charset="0"/>
              </a:rPr>
              <a:t>        </a:t>
            </a:r>
            <a:r>
              <a:rPr lang="en-US" altLang="en-US" sz="1600" dirty="0">
                <a:latin typeface="Times" panose="02020603050405020304" pitchFamily="18" charset="0"/>
                <a:cs typeface="Times New Roman" panose="02020603050405020304" pitchFamily="18" charset="0"/>
              </a:rPr>
              <a:t>Communication ability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99516098"/>
      </p:ext>
    </p:extLst>
  </p:cSld>
  <p:clrMapOvr>
    <a:masterClrMapping/>
  </p:clrMapOvr>
  <mc:AlternateContent xmlns:mc="http://schemas.openxmlformats.org/markup-compatibility/2006">
    <mc:Choice xmlns:p14="http://schemas.microsoft.com/office/powerpoint/2010/main" Requires="p14">
      <p:transition spd="slow" p14:dur="2000" advTm="43709"/>
    </mc:Choice>
    <mc:Fallback>
      <p:transition spd="slow" advTm="4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67089"/>
            <a:ext cx="6096000" cy="2723823"/>
          </a:xfrm>
          <a:prstGeom prst="rect">
            <a:avLst/>
          </a:prstGeom>
        </p:spPr>
        <p:txBody>
          <a:bodyPr>
            <a:spAutoFit/>
          </a:bodyPr>
          <a:lstStyle/>
          <a:p>
            <a:pPr>
              <a:spcBef>
                <a:spcPct val="50000"/>
              </a:spcBef>
            </a:pPr>
            <a:r>
              <a:rPr lang="en-US" altLang="en-US" dirty="0">
                <a:latin typeface="Times" panose="02020603050405020304" pitchFamily="18" charset="0"/>
                <a:cs typeface="Times New Roman" panose="02020603050405020304" pitchFamily="18" charset="0"/>
              </a:rPr>
              <a:t>Team development is the process of enabling the group of people that make-up the team to reach their goals. In basic terms, the three stages of team development are:</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To identify and clarify the team goals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To identify issues that inhibit the team from reaching     	their 	goals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To address the inhibiting issues, remove those 	inhibitors to enable the goals to be achieved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7923425"/>
      </p:ext>
    </p:extLst>
  </p:cSld>
  <p:clrMapOvr>
    <a:masterClrMapping/>
  </p:clrMapOvr>
  <mc:AlternateContent xmlns:mc="http://schemas.openxmlformats.org/markup-compatibility/2006">
    <mc:Choice xmlns:p14="http://schemas.microsoft.com/office/powerpoint/2010/main" Requires="p14">
      <p:transition spd="slow" p14:dur="2000" advTm="74594"/>
    </mc:Choice>
    <mc:Fallback>
      <p:transition spd="slow" advTm="74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236092"/>
            <a:ext cx="6096000" cy="4385816"/>
          </a:xfrm>
          <a:prstGeom prst="rect">
            <a:avLst/>
          </a:prstGeom>
        </p:spPr>
        <p:txBody>
          <a:bodyPr>
            <a:spAutoFit/>
          </a:bodyPr>
          <a:lstStyle/>
          <a:p>
            <a:pPr>
              <a:spcBef>
                <a:spcPct val="50000"/>
              </a:spcBef>
            </a:pPr>
            <a:r>
              <a:rPr lang="en-US" altLang="en-US" dirty="0">
                <a:latin typeface="Times" panose="02020603050405020304" pitchFamily="18" charset="0"/>
                <a:cs typeface="Times New Roman" panose="02020603050405020304" pitchFamily="18" charset="0"/>
              </a:rPr>
              <a:t>The issues that inhibit teams are usually removed at the management level. Some examples of inhibitor issues include the following:</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Lack of support from higher management for project 	activities.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Failure of a team member to accomplish tasks and 	activities.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Lack of team member cooperation with other team 	members.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Lack of communication between management and the 	team.</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Continually changing team composition due to job 	changes or 	transfers.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36713657"/>
      </p:ext>
    </p:extLst>
  </p:cSld>
  <p:clrMapOvr>
    <a:masterClrMapping/>
  </p:clrMapOvr>
  <mc:AlternateContent xmlns:mc="http://schemas.openxmlformats.org/markup-compatibility/2006">
    <mc:Choice xmlns:p14="http://schemas.microsoft.com/office/powerpoint/2010/main" Requires="p14">
      <p:transition spd="slow" p14:dur="2000" advTm="64194"/>
    </mc:Choice>
    <mc:Fallback>
      <p:transition spd="slow" advTm="64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28590"/>
            <a:ext cx="6096000" cy="3000821"/>
          </a:xfrm>
          <a:prstGeom prst="rect">
            <a:avLst/>
          </a:prstGeom>
        </p:spPr>
        <p:txBody>
          <a:bodyPr>
            <a:spAutoFit/>
          </a:bodyPr>
          <a:lstStyle/>
          <a:p>
            <a:pPr>
              <a:spcBef>
                <a:spcPct val="50000"/>
              </a:spcBef>
            </a:pPr>
            <a:r>
              <a:rPr lang="en-US" altLang="en-US" dirty="0">
                <a:latin typeface="Times" panose="02020603050405020304" pitchFamily="18" charset="0"/>
                <a:cs typeface="Times New Roman" panose="02020603050405020304" pitchFamily="18" charset="0"/>
              </a:rPr>
              <a:t>There are certain activities that must be accomplished by the project manager or project leader during the initial and operational stages of team building including:</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Initial project team meeting</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Organize team into task groups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Empowerment of team members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Communications channels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Team development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29542351"/>
      </p:ext>
    </p:extLst>
  </p:cSld>
  <p:clrMapOvr>
    <a:masterClrMapping/>
  </p:clrMapOvr>
  <mc:AlternateContent xmlns:mc="http://schemas.openxmlformats.org/markup-compatibility/2006">
    <mc:Choice xmlns:p14="http://schemas.microsoft.com/office/powerpoint/2010/main" Requires="p14">
      <p:transition spd="slow" p14:dur="2000" advTm="48649"/>
    </mc:Choice>
    <mc:Fallback>
      <p:transition spd="slow" advTm="48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95722867"/>
      </p:ext>
    </p:extLst>
  </p:cSld>
  <p:clrMapOvr>
    <a:masterClrMapping/>
  </p:clrMapOvr>
  <mc:AlternateContent xmlns:mc="http://schemas.openxmlformats.org/markup-compatibility/2006">
    <mc:Choice xmlns:p14="http://schemas.microsoft.com/office/powerpoint/2010/main" Requires="p14">
      <p:transition spd="slow" p14:dur="2000" advTm="77559"/>
    </mc:Choice>
    <mc:Fallback>
      <p:transition spd="slow" advTm="77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Teams and Team Building</a:t>
            </a:r>
            <a:endParaRPr lang="en-US" dirty="0"/>
          </a:p>
        </p:txBody>
      </p:sp>
      <p:sp>
        <p:nvSpPr>
          <p:cNvPr id="3" name="Content Placeholder 2"/>
          <p:cNvSpPr>
            <a:spLocks noGrp="1"/>
          </p:cNvSpPr>
          <p:nvPr>
            <p:ph idx="1"/>
          </p:nvPr>
        </p:nvSpPr>
        <p:spPr/>
        <p:txBody>
          <a:bodyPr/>
          <a:lstStyle/>
          <a:p>
            <a:r>
              <a:rPr lang="en-US" altLang="en-US" dirty="0">
                <a:latin typeface="Geneva" charset="0"/>
                <a:cs typeface="Times New Roman" panose="02020603050405020304" pitchFamily="18" charset="0"/>
              </a:rPr>
              <a:t>A team is defined as a group of people working towards a common goal. A team usually is comprised of two or more members working together to achieve a common goal.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1389507"/>
      </p:ext>
    </p:extLst>
  </p:cSld>
  <p:clrMapOvr>
    <a:masterClrMapping/>
  </p:clrMapOvr>
  <mc:AlternateContent xmlns:mc="http://schemas.openxmlformats.org/markup-compatibility/2006">
    <mc:Choice xmlns:p14="http://schemas.microsoft.com/office/powerpoint/2010/main" Requires="p14">
      <p:transition spd="slow" p14:dur="2000" advTm="45785"/>
    </mc:Choice>
    <mc:Fallback>
      <p:transition spd="slow" advTm="4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Teams</a:t>
            </a:r>
          </a:p>
        </p:txBody>
      </p:sp>
      <p:sp>
        <p:nvSpPr>
          <p:cNvPr id="3" name="Content Placeholder 2"/>
          <p:cNvSpPr>
            <a:spLocks noGrp="1"/>
          </p:cNvSpPr>
          <p:nvPr>
            <p:ph idx="1"/>
          </p:nvPr>
        </p:nvSpPr>
        <p:spPr/>
        <p:txBody>
          <a:bodyPr>
            <a:normAutofit fontScale="85000" lnSpcReduction="20000"/>
          </a:bodyPr>
          <a:lstStyle/>
          <a:p>
            <a:pPr>
              <a:spcBef>
                <a:spcPct val="50000"/>
              </a:spcBef>
              <a:buNone/>
            </a:pPr>
            <a:r>
              <a:rPr lang="en-US" altLang="en-US" dirty="0">
                <a:latin typeface="Times" panose="02020603050405020304" pitchFamily="18" charset="0"/>
                <a:cs typeface="Times New Roman" panose="02020603050405020304" pitchFamily="18" charset="0"/>
              </a:rPr>
              <a:t>Good teams are characterized by their ability to work together as one cohesive unit. They exhibit the ability to cooperate as a group to meet the aims of the team. The good team has the potential to become an effective team. Some characteristics of effective teams include:</a:t>
            </a:r>
          </a:p>
          <a:p>
            <a:pPr>
              <a:spcBef>
                <a:spcPct val="50000"/>
              </a:spcBef>
              <a:buNone/>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Cooperation</a:t>
            </a:r>
          </a:p>
          <a:p>
            <a:pPr>
              <a:spcBef>
                <a:spcPct val="50000"/>
              </a:spcBef>
              <a:buNone/>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Flexibility</a:t>
            </a:r>
          </a:p>
          <a:p>
            <a:pPr>
              <a:spcBef>
                <a:spcPct val="50000"/>
              </a:spcBef>
              <a:buNone/>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Working together</a:t>
            </a:r>
          </a:p>
          <a:p>
            <a:pPr>
              <a:spcBef>
                <a:spcPct val="50000"/>
              </a:spcBef>
              <a:buNone/>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Communication</a:t>
            </a:r>
          </a:p>
          <a:p>
            <a:pPr>
              <a:spcBef>
                <a:spcPct val="50000"/>
              </a:spcBef>
              <a:buNone/>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Collegiality</a:t>
            </a:r>
          </a:p>
          <a:p>
            <a:pPr>
              <a:spcBef>
                <a:spcPct val="50000"/>
              </a:spcBef>
              <a:buNone/>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Focus on goals</a:t>
            </a:r>
          </a:p>
          <a:p>
            <a:pPr>
              <a:spcBef>
                <a:spcPct val="50000"/>
              </a:spcBef>
              <a:buNone/>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Service to the customer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83677177"/>
      </p:ext>
    </p:extLst>
  </p:cSld>
  <p:clrMapOvr>
    <a:masterClrMapping/>
  </p:clrMapOvr>
  <mc:AlternateContent xmlns:mc="http://schemas.openxmlformats.org/markup-compatibility/2006">
    <mc:Choice xmlns:p14="http://schemas.microsoft.com/office/powerpoint/2010/main" Requires="p14">
      <p:transition spd="slow" p14:dur="2000" advTm="115981"/>
    </mc:Choice>
    <mc:Fallback>
      <p:transition spd="slow" advTm="11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a:t>
            </a:r>
          </a:p>
        </p:txBody>
      </p:sp>
      <p:sp>
        <p:nvSpPr>
          <p:cNvPr id="3" name="Content Placeholder 2"/>
          <p:cNvSpPr>
            <a:spLocks noGrp="1"/>
          </p:cNvSpPr>
          <p:nvPr>
            <p:ph idx="1"/>
          </p:nvPr>
        </p:nvSpPr>
        <p:spPr/>
        <p:txBody>
          <a:bodyPr/>
          <a:lstStyle/>
          <a:p>
            <a:r>
              <a:rPr lang="en-US" altLang="en-US" dirty="0">
                <a:latin typeface="Times" panose="02020603050405020304" pitchFamily="18" charset="0"/>
                <a:cs typeface="Times New Roman" panose="02020603050405020304" pitchFamily="18" charset="0"/>
              </a:rPr>
              <a:t>Possessing these characteristics does not guarantee that a team will be successful. It is critical for the project manager to build the team with people that will not only possess competence to perform a needed duty, but to gather team members who will help create a level of synergy within the team setting.</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95591182"/>
      </p:ext>
    </p:extLst>
  </p:cSld>
  <p:clrMapOvr>
    <a:masterClrMapping/>
  </p:clrMapOvr>
  <mc:AlternateContent xmlns:mc="http://schemas.openxmlformats.org/markup-compatibility/2006">
    <mc:Choice xmlns:p14="http://schemas.microsoft.com/office/powerpoint/2010/main" Requires="p14">
      <p:transition spd="slow" p14:dur="2000" advTm="51519"/>
    </mc:Choice>
    <mc:Fallback>
      <p:transition spd="slow" advTm="5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73050" y="36195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eaLnBrk="1" hangingPunct="1">
              <a:spcBef>
                <a:spcPct val="50000"/>
              </a:spcBef>
              <a:buFontTx/>
              <a:buNone/>
            </a:pPr>
            <a:endParaRPr lang="en-US" altLang="en-US" sz="2400" b="0">
              <a:solidFill>
                <a:schemeClr val="tx1"/>
              </a:solidFill>
            </a:endParaRPr>
          </a:p>
        </p:txBody>
      </p:sp>
      <p:sp>
        <p:nvSpPr>
          <p:cNvPr id="3" name="AutoShape 3"/>
          <p:cNvSpPr>
            <a:spLocks noChangeArrowheads="1"/>
          </p:cNvSpPr>
          <p:nvPr/>
        </p:nvSpPr>
        <p:spPr bwMode="auto">
          <a:xfrm>
            <a:off x="3206750" y="3559175"/>
            <a:ext cx="914400" cy="914400"/>
          </a:xfrm>
          <a:prstGeom prst="octagon">
            <a:avLst>
              <a:gd name="adj" fmla="val 29287"/>
            </a:avLst>
          </a:prstGeom>
          <a:solidFill>
            <a:srgbClr val="FFFFFF"/>
          </a:solidFill>
          <a:ln w="9525">
            <a:solidFill>
              <a:srgbClr val="000000"/>
            </a:solidFill>
            <a:miter lim="800000"/>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spcBef>
                <a:spcPct val="0"/>
              </a:spcBef>
              <a:buFontTx/>
              <a:buNone/>
            </a:pPr>
            <a:r>
              <a:rPr lang="en-US" altLang="en-US" sz="1000">
                <a:solidFill>
                  <a:schemeClr val="tx1"/>
                </a:solidFill>
              </a:rPr>
              <a:t>Project Manager</a:t>
            </a:r>
          </a:p>
        </p:txBody>
      </p:sp>
      <p:sp>
        <p:nvSpPr>
          <p:cNvPr id="4" name="Oval 4"/>
          <p:cNvSpPr>
            <a:spLocks noChangeArrowheads="1"/>
          </p:cNvSpPr>
          <p:nvPr/>
        </p:nvSpPr>
        <p:spPr bwMode="auto">
          <a:xfrm>
            <a:off x="1911350" y="3089275"/>
            <a:ext cx="914400" cy="914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000">
                <a:solidFill>
                  <a:schemeClr val="tx1"/>
                </a:solidFill>
              </a:rPr>
              <a:t>Team Member</a:t>
            </a:r>
            <a:r>
              <a:rPr lang="en-US" altLang="en-US" sz="1200">
                <a:solidFill>
                  <a:schemeClr val="tx1"/>
                </a:solidFill>
              </a:rPr>
              <a:t> 5</a:t>
            </a:r>
          </a:p>
        </p:txBody>
      </p:sp>
      <p:sp>
        <p:nvSpPr>
          <p:cNvPr id="5" name="Oval 5"/>
          <p:cNvSpPr>
            <a:spLocks noChangeArrowheads="1"/>
          </p:cNvSpPr>
          <p:nvPr/>
        </p:nvSpPr>
        <p:spPr bwMode="auto">
          <a:xfrm>
            <a:off x="3155950" y="2301875"/>
            <a:ext cx="914400" cy="914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200">
                <a:solidFill>
                  <a:schemeClr val="tx1"/>
                </a:solidFill>
              </a:rPr>
              <a:t>Team </a:t>
            </a:r>
            <a:r>
              <a:rPr lang="en-US" altLang="en-US" sz="1000">
                <a:solidFill>
                  <a:schemeClr val="tx1"/>
                </a:solidFill>
              </a:rPr>
              <a:t>Member</a:t>
            </a:r>
            <a:r>
              <a:rPr lang="en-US" altLang="en-US" sz="1200">
                <a:solidFill>
                  <a:schemeClr val="tx1"/>
                </a:solidFill>
              </a:rPr>
              <a:t> 1</a:t>
            </a:r>
          </a:p>
        </p:txBody>
      </p:sp>
      <p:sp>
        <p:nvSpPr>
          <p:cNvPr id="6" name="Oval 6"/>
          <p:cNvSpPr>
            <a:spLocks noChangeArrowheads="1"/>
          </p:cNvSpPr>
          <p:nvPr/>
        </p:nvSpPr>
        <p:spPr bwMode="auto">
          <a:xfrm>
            <a:off x="4679950" y="3063875"/>
            <a:ext cx="914400" cy="914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000">
                <a:solidFill>
                  <a:schemeClr val="tx1"/>
                </a:solidFill>
              </a:rPr>
              <a:t>Team member</a:t>
            </a:r>
            <a:r>
              <a:rPr lang="en-US" altLang="en-US" sz="1200">
                <a:solidFill>
                  <a:schemeClr val="tx1"/>
                </a:solidFill>
              </a:rPr>
              <a:t> 2</a:t>
            </a:r>
          </a:p>
        </p:txBody>
      </p:sp>
      <p:sp>
        <p:nvSpPr>
          <p:cNvPr id="7" name="Oval 7"/>
          <p:cNvSpPr>
            <a:spLocks noChangeArrowheads="1"/>
          </p:cNvSpPr>
          <p:nvPr/>
        </p:nvSpPr>
        <p:spPr bwMode="auto">
          <a:xfrm>
            <a:off x="2241550" y="4537075"/>
            <a:ext cx="914400" cy="914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200">
                <a:solidFill>
                  <a:schemeClr val="tx1"/>
                </a:solidFill>
              </a:rPr>
              <a:t>Team member 4</a:t>
            </a:r>
          </a:p>
        </p:txBody>
      </p:sp>
      <p:sp>
        <p:nvSpPr>
          <p:cNvPr id="8" name="Oval 8"/>
          <p:cNvSpPr>
            <a:spLocks noChangeArrowheads="1"/>
          </p:cNvSpPr>
          <p:nvPr/>
        </p:nvSpPr>
        <p:spPr bwMode="auto">
          <a:xfrm>
            <a:off x="4121150" y="4511675"/>
            <a:ext cx="914400" cy="914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000">
                <a:solidFill>
                  <a:schemeClr val="tx1"/>
                </a:solidFill>
              </a:rPr>
              <a:t>Team member</a:t>
            </a:r>
            <a:r>
              <a:rPr lang="en-US" altLang="en-US" sz="1200">
                <a:solidFill>
                  <a:schemeClr val="tx1"/>
                </a:solidFill>
              </a:rPr>
              <a:t> 3</a:t>
            </a:r>
          </a:p>
        </p:txBody>
      </p:sp>
      <p:sp>
        <p:nvSpPr>
          <p:cNvPr id="9" name="Line 9"/>
          <p:cNvSpPr>
            <a:spLocks noChangeShapeType="1"/>
          </p:cNvSpPr>
          <p:nvPr/>
        </p:nvSpPr>
        <p:spPr bwMode="auto">
          <a:xfrm flipV="1">
            <a:off x="3035300" y="4340225"/>
            <a:ext cx="317500" cy="3429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Line 10"/>
          <p:cNvSpPr>
            <a:spLocks noChangeShapeType="1"/>
          </p:cNvSpPr>
          <p:nvPr/>
        </p:nvSpPr>
        <p:spPr bwMode="auto">
          <a:xfrm>
            <a:off x="2819400" y="3654425"/>
            <a:ext cx="393700" cy="1778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 name="Line 11"/>
          <p:cNvSpPr>
            <a:spLocks noChangeShapeType="1"/>
          </p:cNvSpPr>
          <p:nvPr/>
        </p:nvSpPr>
        <p:spPr bwMode="auto">
          <a:xfrm>
            <a:off x="3657600" y="3222625"/>
            <a:ext cx="0" cy="3429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2"/>
          <p:cNvSpPr>
            <a:spLocks noChangeShapeType="1"/>
          </p:cNvSpPr>
          <p:nvPr/>
        </p:nvSpPr>
        <p:spPr bwMode="auto">
          <a:xfrm flipH="1">
            <a:off x="4102100" y="3667125"/>
            <a:ext cx="609600" cy="1905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 name="Line 13"/>
          <p:cNvSpPr>
            <a:spLocks noChangeShapeType="1"/>
          </p:cNvSpPr>
          <p:nvPr/>
        </p:nvSpPr>
        <p:spPr bwMode="auto">
          <a:xfrm flipH="1" flipV="1">
            <a:off x="3987800" y="4327525"/>
            <a:ext cx="279400" cy="31750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AutoShape 14"/>
          <p:cNvSpPr>
            <a:spLocks noChangeArrowheads="1"/>
          </p:cNvSpPr>
          <p:nvPr/>
        </p:nvSpPr>
        <p:spPr bwMode="auto">
          <a:xfrm>
            <a:off x="5029200" y="304800"/>
            <a:ext cx="1506538" cy="1531938"/>
          </a:xfrm>
          <a:prstGeom prst="flowChartMultidocument">
            <a:avLst/>
          </a:prstGeom>
          <a:solidFill>
            <a:srgbClr val="FFFFFF"/>
          </a:solidFill>
          <a:ln w="9525">
            <a:solidFill>
              <a:srgbClr val="000000"/>
            </a:solidFill>
            <a:miter lim="800000"/>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200">
                <a:solidFill>
                  <a:schemeClr val="tx1"/>
                </a:solidFill>
              </a:rPr>
              <a:t>Project Plan</a:t>
            </a:r>
          </a:p>
          <a:p>
            <a:pPr>
              <a:spcBef>
                <a:spcPct val="0"/>
              </a:spcBef>
              <a:buSzPts val="1200"/>
              <a:buFont typeface="Symbol" panose="05050102010706020507" pitchFamily="18" charset="2"/>
              <a:buChar char="·"/>
            </a:pPr>
            <a:r>
              <a:rPr lang="en-US" altLang="en-US" sz="1200" b="0">
                <a:solidFill>
                  <a:schemeClr val="tx1"/>
                </a:solidFill>
              </a:rPr>
              <a:t>On Time</a:t>
            </a:r>
          </a:p>
          <a:p>
            <a:pPr>
              <a:spcBef>
                <a:spcPct val="0"/>
              </a:spcBef>
              <a:buSzPts val="1200"/>
              <a:buFont typeface="Symbol" panose="05050102010706020507" pitchFamily="18" charset="2"/>
              <a:buChar char="·"/>
            </a:pPr>
            <a:r>
              <a:rPr lang="en-US" altLang="en-US" sz="1200" b="0">
                <a:solidFill>
                  <a:schemeClr val="tx1"/>
                </a:solidFill>
              </a:rPr>
              <a:t>Under Budget</a:t>
            </a:r>
          </a:p>
          <a:p>
            <a:pPr>
              <a:spcBef>
                <a:spcPct val="0"/>
              </a:spcBef>
              <a:buSzPts val="1200"/>
              <a:buFont typeface="Symbol" panose="05050102010706020507" pitchFamily="18" charset="2"/>
              <a:buChar char="·"/>
            </a:pPr>
            <a:r>
              <a:rPr lang="en-US" altLang="en-US" sz="1200" b="0">
                <a:solidFill>
                  <a:schemeClr val="tx1"/>
                </a:solidFill>
              </a:rPr>
              <a:t>Accepted Technology Level</a:t>
            </a:r>
          </a:p>
        </p:txBody>
      </p:sp>
      <p:sp>
        <p:nvSpPr>
          <p:cNvPr id="15" name="Line 15"/>
          <p:cNvSpPr>
            <a:spLocks noChangeShapeType="1"/>
          </p:cNvSpPr>
          <p:nvPr/>
        </p:nvSpPr>
        <p:spPr bwMode="auto">
          <a:xfrm flipV="1">
            <a:off x="3975100" y="1778000"/>
            <a:ext cx="1282700" cy="1892300"/>
          </a:xfrm>
          <a:prstGeom prst="line">
            <a:avLst/>
          </a:prstGeom>
          <a:noFill/>
          <a:ln w="762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AutoShape 16"/>
          <p:cNvSpPr>
            <a:spLocks noChangeArrowheads="1"/>
          </p:cNvSpPr>
          <p:nvPr/>
        </p:nvSpPr>
        <p:spPr bwMode="auto">
          <a:xfrm>
            <a:off x="1657350" y="412750"/>
            <a:ext cx="1143000" cy="1028700"/>
          </a:xfrm>
          <a:prstGeom prst="verticalScroll">
            <a:avLst>
              <a:gd name="adj" fmla="val 12500"/>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endParaRPr lang="en-US" altLang="en-US" sz="1200">
              <a:solidFill>
                <a:schemeClr val="tx1"/>
              </a:solidFill>
            </a:endParaRPr>
          </a:p>
          <a:p>
            <a:pPr algn="ctr">
              <a:spcBef>
                <a:spcPct val="0"/>
              </a:spcBef>
              <a:buFontTx/>
              <a:buNone/>
            </a:pPr>
            <a:r>
              <a:rPr lang="en-US" altLang="en-US" sz="1200">
                <a:solidFill>
                  <a:schemeClr val="tx1"/>
                </a:solidFill>
              </a:rPr>
              <a:t>Objectives and Goals</a:t>
            </a:r>
          </a:p>
        </p:txBody>
      </p:sp>
      <p:sp>
        <p:nvSpPr>
          <p:cNvPr id="17" name="Line 17"/>
          <p:cNvSpPr>
            <a:spLocks noChangeShapeType="1"/>
          </p:cNvSpPr>
          <p:nvPr/>
        </p:nvSpPr>
        <p:spPr bwMode="auto">
          <a:xfrm>
            <a:off x="2679700" y="914400"/>
            <a:ext cx="2336800" cy="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AutoShape 18"/>
          <p:cNvSpPr>
            <a:spLocks noChangeArrowheads="1"/>
          </p:cNvSpPr>
          <p:nvPr/>
        </p:nvSpPr>
        <p:spPr bwMode="auto">
          <a:xfrm>
            <a:off x="5867400" y="4546600"/>
            <a:ext cx="1714500" cy="1193800"/>
          </a:xfrm>
          <a:prstGeom prst="flowChartPredefinedProcess">
            <a:avLst/>
          </a:prstGeom>
          <a:solidFill>
            <a:srgbClr val="FFFFFF"/>
          </a:solidFill>
          <a:ln w="9525">
            <a:solidFill>
              <a:srgbClr val="000000"/>
            </a:solidFill>
            <a:miter lim="800000"/>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r>
              <a:rPr lang="en-US" altLang="en-US" sz="1200">
                <a:solidFill>
                  <a:schemeClr val="tx1"/>
                </a:solidFill>
              </a:rPr>
              <a:t>Project Complete</a:t>
            </a:r>
          </a:p>
          <a:p>
            <a:pPr>
              <a:spcBef>
                <a:spcPct val="0"/>
              </a:spcBef>
              <a:buSzPts val="1200"/>
              <a:buFont typeface="Symbol" panose="05050102010706020507" pitchFamily="18" charset="2"/>
              <a:buChar char="·"/>
            </a:pPr>
            <a:r>
              <a:rPr lang="en-US" altLang="en-US" sz="1200" b="0">
                <a:solidFill>
                  <a:schemeClr val="tx1"/>
                </a:solidFill>
              </a:rPr>
              <a:t>On Time</a:t>
            </a:r>
          </a:p>
          <a:p>
            <a:pPr>
              <a:spcBef>
                <a:spcPct val="0"/>
              </a:spcBef>
              <a:buSzPts val="1200"/>
              <a:buFont typeface="Symbol" panose="05050102010706020507" pitchFamily="18" charset="2"/>
              <a:buChar char="·"/>
            </a:pPr>
            <a:r>
              <a:rPr lang="en-US" altLang="en-US" sz="1200" b="0">
                <a:solidFill>
                  <a:schemeClr val="tx1"/>
                </a:solidFill>
              </a:rPr>
              <a:t>Under Budget</a:t>
            </a:r>
          </a:p>
          <a:p>
            <a:pPr>
              <a:spcBef>
                <a:spcPct val="0"/>
              </a:spcBef>
              <a:buSzPts val="1200"/>
              <a:buFont typeface="Symbol" panose="05050102010706020507" pitchFamily="18" charset="2"/>
              <a:buChar char="·"/>
            </a:pPr>
            <a:r>
              <a:rPr lang="en-US" altLang="en-US" sz="1200" b="0">
                <a:solidFill>
                  <a:schemeClr val="tx1"/>
                </a:solidFill>
              </a:rPr>
              <a:t>Accepted Technology Level</a:t>
            </a:r>
          </a:p>
        </p:txBody>
      </p:sp>
      <p:sp>
        <p:nvSpPr>
          <p:cNvPr id="19" name="Line 19"/>
          <p:cNvSpPr>
            <a:spLocks noChangeShapeType="1"/>
          </p:cNvSpPr>
          <p:nvPr/>
        </p:nvSpPr>
        <p:spPr bwMode="auto">
          <a:xfrm>
            <a:off x="6210300" y="1600200"/>
            <a:ext cx="0" cy="29337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53533641"/>
      </p:ext>
    </p:extLst>
  </p:cSld>
  <p:clrMapOvr>
    <a:masterClrMapping/>
  </p:clrMapOvr>
  <mc:AlternateContent xmlns:mc="http://schemas.openxmlformats.org/markup-compatibility/2006">
    <mc:Choice xmlns:p14="http://schemas.microsoft.com/office/powerpoint/2010/main" Requires="p14">
      <p:transition spd="slow" p14:dur="2000" advTm="39033"/>
    </mc:Choice>
    <mc:Fallback>
      <p:transition spd="slow" advTm="39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Building</a:t>
            </a:r>
          </a:p>
        </p:txBody>
      </p:sp>
      <p:sp>
        <p:nvSpPr>
          <p:cNvPr id="3" name="Content Placeholder 2"/>
          <p:cNvSpPr>
            <a:spLocks noGrp="1"/>
          </p:cNvSpPr>
          <p:nvPr>
            <p:ph idx="1"/>
          </p:nvPr>
        </p:nvSpPr>
        <p:spPr/>
        <p:txBody>
          <a:bodyPr/>
          <a:lstStyle/>
          <a:p>
            <a:r>
              <a:rPr lang="en-US" altLang="en-US" dirty="0">
                <a:latin typeface="Geneva" charset="0"/>
                <a:cs typeface="Times New Roman" panose="02020603050405020304" pitchFamily="18" charset="0"/>
              </a:rPr>
              <a:t>Team building is the process of enabling a team to achieve its objectives and goals. It is usually the responsibility of management to accomplish the team building process. For projects, it may fall to the project manager to accomplish this task.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1318746"/>
      </p:ext>
    </p:extLst>
  </p:cSld>
  <p:clrMapOvr>
    <a:masterClrMapping/>
  </p:clrMapOvr>
  <mc:AlternateContent xmlns:mc="http://schemas.openxmlformats.org/markup-compatibility/2006">
    <mc:Choice xmlns:p14="http://schemas.microsoft.com/office/powerpoint/2010/main" Requires="p14">
      <p:transition spd="slow" p14:dur="2000" advTm="64947"/>
    </mc:Choice>
    <mc:Fallback>
      <p:transition spd="slow" advTm="64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7999" y="1928590"/>
            <a:ext cx="6764215" cy="2723823"/>
          </a:xfrm>
          <a:prstGeom prst="rect">
            <a:avLst/>
          </a:prstGeom>
        </p:spPr>
        <p:txBody>
          <a:bodyPr wrap="square">
            <a:spAutoFit/>
          </a:bodyPr>
          <a:lstStyle/>
          <a:p>
            <a:pPr>
              <a:spcBef>
                <a:spcPct val="50000"/>
              </a:spcBef>
            </a:pPr>
            <a:r>
              <a:rPr lang="en-US" altLang="en-US" dirty="0">
                <a:latin typeface="Times" panose="02020603050405020304" pitchFamily="18" charset="0"/>
                <a:cs typeface="Times New Roman" panose="02020603050405020304" pitchFamily="18" charset="0"/>
              </a:rPr>
              <a:t>There are five stages involved in team building including:</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List team objectives and goals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List the categories of expertise required for 	each team member</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Develop a expertise requirement document 	for each team member</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Interview and hire team members</a:t>
            </a:r>
          </a:p>
          <a:p>
            <a:pPr>
              <a:spcBef>
                <a:spcPct val="50000"/>
              </a:spcBef>
            </a:pPr>
            <a:r>
              <a:rPr lang="en-US" altLang="en-US" dirty="0">
                <a:latin typeface="Symbol" panose="05050102010706020507" pitchFamily="18" charset="2"/>
                <a:cs typeface="Times New Roman" panose="02020603050405020304" pitchFamily="18" charset="0"/>
              </a:rPr>
              <a:t>·</a:t>
            </a:r>
            <a:r>
              <a:rPr lang="en-US" altLang="en-US" dirty="0">
                <a:cs typeface="Times New Roman" panose="02020603050405020304" pitchFamily="18" charset="0"/>
              </a:rPr>
              <a:t>        </a:t>
            </a:r>
            <a:r>
              <a:rPr lang="en-US" altLang="en-US" dirty="0">
                <a:latin typeface="Times" panose="02020603050405020304" pitchFamily="18" charset="0"/>
                <a:cs typeface="Times New Roman" panose="02020603050405020304" pitchFamily="18" charset="0"/>
              </a:rPr>
              <a:t>Manage and develop project team</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5565769"/>
      </p:ext>
    </p:extLst>
  </p:cSld>
  <p:clrMapOvr>
    <a:masterClrMapping/>
  </p:clrMapOvr>
  <mc:AlternateContent xmlns:mc="http://schemas.openxmlformats.org/markup-compatibility/2006">
    <mc:Choice xmlns:p14="http://schemas.microsoft.com/office/powerpoint/2010/main" Requires="p14">
      <p:transition spd="slow" p14:dur="2000" advTm="30951"/>
    </mc:Choice>
    <mc:Fallback>
      <p:transition spd="slow" advTm="3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381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eaLnBrk="1" hangingPunct="1">
              <a:spcBef>
                <a:spcPct val="50000"/>
              </a:spcBef>
              <a:buFontTx/>
              <a:buNone/>
            </a:pPr>
            <a:endParaRPr lang="en-US" altLang="en-US" sz="2400" b="0">
              <a:solidFill>
                <a:schemeClr val="tx1"/>
              </a:solidFill>
            </a:endParaRPr>
          </a:p>
        </p:txBody>
      </p:sp>
      <p:sp>
        <p:nvSpPr>
          <p:cNvPr id="3" name="AutoShape 3"/>
          <p:cNvSpPr>
            <a:spLocks noChangeArrowheads="1"/>
          </p:cNvSpPr>
          <p:nvPr/>
        </p:nvSpPr>
        <p:spPr bwMode="auto">
          <a:xfrm>
            <a:off x="1244600" y="2311400"/>
            <a:ext cx="1612900" cy="1371600"/>
          </a:xfrm>
          <a:prstGeom prst="verticalScroll">
            <a:avLst>
              <a:gd name="adj" fmla="val 12500"/>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lgn="ctr">
              <a:spcBef>
                <a:spcPct val="0"/>
              </a:spcBef>
              <a:buFontTx/>
              <a:buNone/>
            </a:pPr>
            <a:endParaRPr lang="en-US" altLang="en-US" sz="1200">
              <a:solidFill>
                <a:schemeClr val="tx1"/>
              </a:solidFill>
            </a:endParaRPr>
          </a:p>
          <a:p>
            <a:pPr algn="ctr">
              <a:spcBef>
                <a:spcPct val="0"/>
              </a:spcBef>
              <a:buFontTx/>
              <a:buNone/>
            </a:pPr>
            <a:r>
              <a:rPr lang="en-US" altLang="en-US" sz="1200">
                <a:solidFill>
                  <a:schemeClr val="tx1"/>
                </a:solidFill>
              </a:rPr>
              <a:t>Project Objectives </a:t>
            </a:r>
          </a:p>
          <a:p>
            <a:pPr algn="ctr">
              <a:spcBef>
                <a:spcPct val="0"/>
              </a:spcBef>
              <a:buFontTx/>
              <a:buNone/>
            </a:pPr>
            <a:r>
              <a:rPr lang="en-US" altLang="en-US" sz="1200">
                <a:solidFill>
                  <a:schemeClr val="tx1"/>
                </a:solidFill>
              </a:rPr>
              <a:t>and Goals</a:t>
            </a:r>
          </a:p>
        </p:txBody>
      </p:sp>
      <p:sp>
        <p:nvSpPr>
          <p:cNvPr id="4" name="Oval 4"/>
          <p:cNvSpPr>
            <a:spLocks noChangeArrowheads="1"/>
          </p:cNvSpPr>
          <p:nvPr/>
        </p:nvSpPr>
        <p:spPr bwMode="auto">
          <a:xfrm>
            <a:off x="4203700" y="3365500"/>
            <a:ext cx="1981200" cy="129540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b="1">
                <a:solidFill>
                  <a:srgbClr val="FFFF00"/>
                </a:solidFill>
                <a:latin typeface="Times New Roman" panose="02020603050405020304" pitchFamily="18" charset="0"/>
              </a:defRPr>
            </a:lvl1pPr>
            <a:lvl2pPr marL="742950" indent="-285750" eaLnBrk="0" hangingPunct="0">
              <a:spcBef>
                <a:spcPct val="20000"/>
              </a:spcBef>
              <a:buChar char="–"/>
              <a:defRPr sz="2800" b="1">
                <a:solidFill>
                  <a:srgbClr val="FFFF00"/>
                </a:solidFill>
                <a:latin typeface="Times New Roman" panose="02020603050405020304" pitchFamily="18" charset="0"/>
              </a:defRPr>
            </a:lvl2pPr>
            <a:lvl3pPr marL="1143000" indent="-228600" eaLnBrk="0" hangingPunct="0">
              <a:spcBef>
                <a:spcPct val="20000"/>
              </a:spcBef>
              <a:buChar char="•"/>
              <a:defRPr sz="2400" b="1">
                <a:solidFill>
                  <a:srgbClr val="FFFF00"/>
                </a:solidFill>
                <a:latin typeface="Times New Roman" panose="02020603050405020304" pitchFamily="18" charset="0"/>
              </a:defRPr>
            </a:lvl3pPr>
            <a:lvl4pPr marL="1600200" indent="-228600" eaLnBrk="0" hangingPunct="0">
              <a:spcBef>
                <a:spcPct val="20000"/>
              </a:spcBef>
              <a:buChar char="–"/>
              <a:defRPr sz="2000" b="1">
                <a:solidFill>
                  <a:srgbClr val="FFFF00"/>
                </a:solidFill>
                <a:latin typeface="Times New Roman" panose="02020603050405020304" pitchFamily="18" charset="0"/>
              </a:defRPr>
            </a:lvl4pPr>
            <a:lvl5pPr marL="2057400" indent="-228600" eaLnBrk="0" hangingPunct="0">
              <a:spcBef>
                <a:spcPct val="20000"/>
              </a:spcBef>
              <a:buChar char="»"/>
              <a:defRPr sz="2000" b="1">
                <a:solidFill>
                  <a:srgbClr val="FFFF00"/>
                </a:solidFill>
                <a:latin typeface="Times New Roman" panose="02020603050405020304" pitchFamily="18" charset="0"/>
              </a:defRPr>
            </a:lvl5pPr>
            <a:lvl6pPr marL="2514600" indent="-228600" eaLnBrk="0" fontAlgn="base" hangingPunct="0">
              <a:spcBef>
                <a:spcPct val="20000"/>
              </a:spcBef>
              <a:spcAft>
                <a:spcPct val="0"/>
              </a:spcAft>
              <a:buChar char="»"/>
              <a:defRPr sz="2000" b="1">
                <a:solidFill>
                  <a:srgbClr val="FFFF00"/>
                </a:solidFill>
                <a:latin typeface="Times New Roman" panose="02020603050405020304" pitchFamily="18" charset="0"/>
              </a:defRPr>
            </a:lvl6pPr>
            <a:lvl7pPr marL="2971800" indent="-228600" eaLnBrk="0" fontAlgn="base" hangingPunct="0">
              <a:spcBef>
                <a:spcPct val="20000"/>
              </a:spcBef>
              <a:spcAft>
                <a:spcPct val="0"/>
              </a:spcAft>
              <a:buChar char="»"/>
              <a:defRPr sz="2000" b="1">
                <a:solidFill>
                  <a:srgbClr val="FFFF00"/>
                </a:solidFill>
                <a:latin typeface="Times New Roman" panose="02020603050405020304" pitchFamily="18" charset="0"/>
              </a:defRPr>
            </a:lvl7pPr>
            <a:lvl8pPr marL="3429000" indent="-228600" eaLnBrk="0" fontAlgn="base" hangingPunct="0">
              <a:spcBef>
                <a:spcPct val="20000"/>
              </a:spcBef>
              <a:spcAft>
                <a:spcPct val="0"/>
              </a:spcAft>
              <a:buChar char="»"/>
              <a:defRPr sz="2000" b="1">
                <a:solidFill>
                  <a:srgbClr val="FFFF00"/>
                </a:solidFill>
                <a:latin typeface="Times New Roman" panose="02020603050405020304" pitchFamily="18" charset="0"/>
              </a:defRPr>
            </a:lvl8pPr>
            <a:lvl9pPr marL="3886200" indent="-228600" eaLnBrk="0" fontAlgn="base" hangingPunct="0">
              <a:spcBef>
                <a:spcPct val="20000"/>
              </a:spcBef>
              <a:spcAft>
                <a:spcPct val="0"/>
              </a:spcAft>
              <a:buChar char="»"/>
              <a:defRPr sz="2000" b="1">
                <a:solidFill>
                  <a:srgbClr val="FFFF00"/>
                </a:solidFill>
                <a:latin typeface="Times New Roman" panose="02020603050405020304" pitchFamily="18" charset="0"/>
              </a:defRPr>
            </a:lvl9pPr>
          </a:lstStyle>
          <a:p>
            <a:pPr>
              <a:spcBef>
                <a:spcPct val="0"/>
              </a:spcBef>
              <a:buFontTx/>
              <a:buNone/>
            </a:pPr>
            <a:r>
              <a:rPr lang="en-US" altLang="en-US" sz="1200">
                <a:solidFill>
                  <a:schemeClr val="tx1"/>
                </a:solidFill>
              </a:rPr>
              <a:t>Team Builders</a:t>
            </a:r>
          </a:p>
          <a:p>
            <a:pPr>
              <a:spcBef>
                <a:spcPct val="0"/>
              </a:spcBef>
              <a:buSzPts val="1200"/>
              <a:buFont typeface="Symbol" panose="05050102010706020507" pitchFamily="18" charset="2"/>
              <a:buChar char="·"/>
            </a:pPr>
            <a:r>
              <a:rPr lang="en-US" altLang="en-US" sz="1200">
                <a:solidFill>
                  <a:schemeClr val="tx1"/>
                </a:solidFill>
              </a:rPr>
              <a:t>Project Manager</a:t>
            </a:r>
          </a:p>
          <a:p>
            <a:pPr>
              <a:spcBef>
                <a:spcPct val="0"/>
              </a:spcBef>
              <a:buSzPts val="1200"/>
              <a:buFont typeface="Symbol" panose="05050102010706020507" pitchFamily="18" charset="2"/>
              <a:buChar char="·"/>
            </a:pPr>
            <a:r>
              <a:rPr lang="en-US" altLang="en-US" sz="1200">
                <a:solidFill>
                  <a:schemeClr val="tx1"/>
                </a:solidFill>
              </a:rPr>
              <a:t>Planners</a:t>
            </a:r>
          </a:p>
          <a:p>
            <a:pPr>
              <a:spcBef>
                <a:spcPct val="0"/>
              </a:spcBef>
              <a:buSzPts val="1200"/>
              <a:buFont typeface="Symbol" panose="05050102010706020507" pitchFamily="18" charset="2"/>
              <a:buChar char="·"/>
            </a:pPr>
            <a:r>
              <a:rPr lang="en-US" altLang="en-US" sz="1200">
                <a:solidFill>
                  <a:schemeClr val="tx1"/>
                </a:solidFill>
              </a:rPr>
              <a:t>Management</a:t>
            </a:r>
          </a:p>
          <a:p>
            <a:pPr>
              <a:spcBef>
                <a:spcPct val="0"/>
              </a:spcBef>
              <a:buSzPts val="1200"/>
              <a:buFont typeface="Symbol" panose="05050102010706020507" pitchFamily="18" charset="2"/>
              <a:buChar char="·"/>
            </a:pPr>
            <a:r>
              <a:rPr lang="en-US" altLang="en-US" sz="1200">
                <a:solidFill>
                  <a:schemeClr val="tx1"/>
                </a:solidFill>
              </a:rPr>
              <a:t>Administration</a:t>
            </a:r>
          </a:p>
        </p:txBody>
      </p:sp>
      <p:sp>
        <p:nvSpPr>
          <p:cNvPr id="5" name="Line 5"/>
          <p:cNvSpPr>
            <a:spLocks noChangeShapeType="1"/>
          </p:cNvSpPr>
          <p:nvPr/>
        </p:nvSpPr>
        <p:spPr bwMode="auto">
          <a:xfrm>
            <a:off x="2679700" y="3136900"/>
            <a:ext cx="1612900" cy="62230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31604284"/>
      </p:ext>
    </p:extLst>
  </p:cSld>
  <p:clrMapOvr>
    <a:masterClrMapping/>
  </p:clrMapOvr>
  <mc:AlternateContent xmlns:mc="http://schemas.openxmlformats.org/markup-compatibility/2006">
    <mc:Choice xmlns:p14="http://schemas.microsoft.com/office/powerpoint/2010/main" Requires="p14">
      <p:transition spd="slow" p14:dur="2000" advTm="16280"/>
    </mc:Choice>
    <mc:Fallback>
      <p:transition spd="slow" advTm="16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443841"/>
            <a:ext cx="6096000" cy="3970318"/>
          </a:xfrm>
          <a:prstGeom prst="rect">
            <a:avLst/>
          </a:prstGeom>
        </p:spPr>
        <p:txBody>
          <a:bodyPr>
            <a:spAutoFit/>
          </a:bodyPr>
          <a:lstStyle/>
          <a:p>
            <a:pPr>
              <a:spcBef>
                <a:spcPct val="50000"/>
              </a:spcBef>
            </a:pPr>
            <a:r>
              <a:rPr lang="en-US" altLang="en-US" dirty="0">
                <a:latin typeface="Geneva" charset="0"/>
                <a:cs typeface="Times New Roman" panose="02020603050405020304" pitchFamily="18" charset="0"/>
              </a:rPr>
              <a:t>The initial stage of the team building process is to develop a list of objectives and goals for the project team. This information is usually obtained from the project initiation and planning phases. The project initiation phase results in a defined list of objectives and general goals. Project planning defines the individual project activities and required resources needed to meet the plan. Schedules that include objectives and goals are devised in order to develop a list of deliverables for the project. Objectives are the focus areas that a company must achieve in order to satisfy their mission. Goals are the specific milestones for meeting these objectives. Personnel tasked with the responsibility of developing the project team must have a clear picture of the objectives and goals for a project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88754903"/>
      </p:ext>
    </p:extLst>
  </p:cSld>
  <p:clrMapOvr>
    <a:masterClrMapping/>
  </p:clrMapOvr>
  <mc:AlternateContent xmlns:mc="http://schemas.openxmlformats.org/markup-compatibility/2006">
    <mc:Choice xmlns:p14="http://schemas.microsoft.com/office/powerpoint/2010/main" Requires="p14">
      <p:transition spd="slow" p14:dur="2000" advTm="51197"/>
    </mc:Choice>
    <mc:Fallback>
      <p:transition spd="slow" advTm="51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565</Words>
  <Application>Microsoft Office PowerPoint</Application>
  <PresentationFormat>Widescreen</PresentationFormat>
  <Paragraphs>78</Paragraphs>
  <Slides>15</Slides>
  <Notes>0</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Geneva</vt:lpstr>
      <vt:lpstr>Symbol</vt:lpstr>
      <vt:lpstr>Times</vt:lpstr>
      <vt:lpstr>Times New Roman</vt:lpstr>
      <vt:lpstr>Office Theme</vt:lpstr>
      <vt:lpstr>Project Management SUAI</vt:lpstr>
      <vt:lpstr>Teams and Team Building</vt:lpstr>
      <vt:lpstr>Good Teams</vt:lpstr>
      <vt:lpstr>Characteristics</vt:lpstr>
      <vt:lpstr>PowerPoint Presentation</vt:lpstr>
      <vt:lpstr>Team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 SUAI</dc:title>
  <dc:creator>Jerry Cockrell</dc:creator>
  <cp:lastModifiedBy>Jerry Cockrell</cp:lastModifiedBy>
  <cp:revision>3</cp:revision>
  <dcterms:created xsi:type="dcterms:W3CDTF">2018-03-15T13:23:04Z</dcterms:created>
  <dcterms:modified xsi:type="dcterms:W3CDTF">2018-03-16T14:38:36Z</dcterms:modified>
</cp:coreProperties>
</file>