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0" r:id="rId1"/>
    <p:sldMasterId id="2147483693" r:id="rId2"/>
  </p:sldMasterIdLst>
  <p:notesMasterIdLst>
    <p:notesMasterId r:id="rId19"/>
  </p:notesMasterIdLst>
  <p:sldIdLst>
    <p:sldId id="321" r:id="rId3"/>
    <p:sldId id="399" r:id="rId4"/>
    <p:sldId id="400" r:id="rId5"/>
    <p:sldId id="401" r:id="rId6"/>
    <p:sldId id="402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0" r:id="rId15"/>
    <p:sldId id="411" r:id="rId16"/>
    <p:sldId id="412" r:id="rId17"/>
    <p:sldId id="394" r:id="rId18"/>
  </p:sldIdLst>
  <p:sldSz cx="13444538" cy="7562850"/>
  <p:notesSz cx="9928225" cy="6797675"/>
  <p:embeddedFontLs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Roboto Light" panose="02000000000000000000" pitchFamily="2" charset="0"/>
      <p:regular r:id="rId24"/>
      <p:italic r:id="rId25"/>
    </p:embeddedFont>
    <p:embeddedFont>
      <p:font typeface="Roboto Medium" panose="02000000000000000000" pitchFamily="2" charset="0"/>
      <p:regular r:id="rId26"/>
      <p:italic r:id="rId27"/>
    </p:embeddedFont>
    <p:embeddedFont>
      <p:font typeface="Tahoma" panose="020B0604030504040204" pitchFamily="34" charset="0"/>
      <p:regular r:id="rId28"/>
      <p:bold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7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GR TGR" initials="TT" lastIdx="1" clrIdx="0">
    <p:extLst>
      <p:ext uri="{19B8F6BF-5375-455C-9EA6-DF929625EA0E}">
        <p15:presenceInfo xmlns:p15="http://schemas.microsoft.com/office/powerpoint/2012/main" userId="6548fe43a0e3a7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A9"/>
    <a:srgbClr val="CB1357"/>
    <a:srgbClr val="CCECFF"/>
    <a:srgbClr val="EAEFF7"/>
    <a:srgbClr val="3070AE"/>
    <a:srgbClr val="E42C71"/>
    <a:srgbClr val="1B62A9"/>
    <a:srgbClr val="004F9F"/>
    <a:srgbClr val="025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5256" autoAdjust="0"/>
  </p:normalViewPr>
  <p:slideViewPr>
    <p:cSldViewPr>
      <p:cViewPr varScale="1">
        <p:scale>
          <a:sx n="77" d="100"/>
          <a:sy n="77" d="100"/>
        </p:scale>
        <p:origin x="600" y="72"/>
      </p:cViewPr>
      <p:guideLst>
        <p:guide orient="horz" pos="2880"/>
        <p:guide pos="27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7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0DEED-1AD0-4B58-B96B-0B2CE99F4A9D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AFD68-2C63-47FE-B8AC-1B098AC054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882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0400C-070A-48E8-BCB5-887E85B02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0567" y="1238251"/>
            <a:ext cx="10083404" cy="2632075"/>
          </a:xfrm>
        </p:spPr>
        <p:txBody>
          <a:bodyPr anchor="b"/>
          <a:lstStyle>
            <a:lvl1pPr algn="ctr">
              <a:defRPr sz="754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F724DD3-9804-45AF-9A43-01DDBFC5C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567" y="3971926"/>
            <a:ext cx="10083404" cy="1825625"/>
          </a:xfrm>
        </p:spPr>
        <p:txBody>
          <a:bodyPr/>
          <a:lstStyle>
            <a:lvl1pPr marL="0" indent="0" algn="ctr">
              <a:buNone/>
              <a:defRPr sz="3018"/>
            </a:lvl1pPr>
            <a:lvl2pPr marL="574838" indent="0" algn="ctr">
              <a:buNone/>
              <a:defRPr sz="2515"/>
            </a:lvl2pPr>
            <a:lvl3pPr marL="1149675" indent="0" algn="ctr">
              <a:buNone/>
              <a:defRPr sz="2263"/>
            </a:lvl3pPr>
            <a:lvl4pPr marL="1724513" indent="0" algn="ctr">
              <a:buNone/>
              <a:defRPr sz="2012"/>
            </a:lvl4pPr>
            <a:lvl5pPr marL="2299350" indent="0" algn="ctr">
              <a:buNone/>
              <a:defRPr sz="2012"/>
            </a:lvl5pPr>
            <a:lvl6pPr marL="2874188" indent="0" algn="ctr">
              <a:buNone/>
              <a:defRPr sz="2012"/>
            </a:lvl6pPr>
            <a:lvl7pPr marL="3449025" indent="0" algn="ctr">
              <a:buNone/>
              <a:defRPr sz="2012"/>
            </a:lvl7pPr>
            <a:lvl8pPr marL="4023863" indent="0" algn="ctr">
              <a:buNone/>
              <a:defRPr sz="2012"/>
            </a:lvl8pPr>
            <a:lvl9pPr marL="4598700" indent="0" algn="ctr">
              <a:buNone/>
              <a:defRPr sz="201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4A474-66CE-46D0-B57D-346A7027A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A8D8-539B-4BB5-8107-C9DC7F512A2C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6A6876-75D4-47ED-9F2D-05787C4B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95CA5F-DF6B-4124-93E9-6FBA8BCE6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A25A-EBA0-4CF9-867F-E6957B25E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23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4F231-D06D-4720-90D8-CC79C817E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5FBD50-40B3-4E26-BBFA-FFB3FFA4F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3F2A35-9D6B-4648-884D-B492D4D15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A8D8-539B-4BB5-8107-C9DC7F512A2C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A64FE4-8D68-499B-9690-5FC59723A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5DFDEC-23C9-4E46-964B-9C26C7918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A25A-EBA0-4CF9-867F-E6957B25E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710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EE261FA-7DEF-4220-8EB0-E2D044BC6C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22346" y="403225"/>
            <a:ext cx="2898080" cy="64087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330298-E109-41A9-A5FA-354BA144F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4114" y="403225"/>
            <a:ext cx="8506624" cy="64087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94011E-C0B1-4CA1-BFE5-6F7E40A0F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A8D8-539B-4BB5-8107-C9DC7F512A2C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CB468F-878A-4D23-A9E0-9EA6131F5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C4F454-D29E-42EE-BAA7-3BA45084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A25A-EBA0-4CF9-867F-E6957B25E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188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919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084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0" y="1885462"/>
            <a:ext cx="11595914" cy="3145935"/>
          </a:xfrm>
        </p:spPr>
        <p:txBody>
          <a:bodyPr anchor="b"/>
          <a:lstStyle>
            <a:lvl1pPr>
              <a:defRPr sz="661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0" y="5061158"/>
            <a:ext cx="11595914" cy="1654373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154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309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46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61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927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08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23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517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655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402652"/>
            <a:ext cx="11595914" cy="146180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64" y="1853949"/>
            <a:ext cx="5687669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64" y="2762541"/>
            <a:ext cx="5687669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065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632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303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680" y="1088911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625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E6D33B-F825-41FC-91BB-3CA9285B3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D6E388-5037-41BA-95B4-5D9A56C62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EEF4AC-A3EA-4CEE-9E72-053517B2E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A8D8-539B-4BB5-8107-C9DC7F512A2C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5615C3-C855-4998-AC71-187768D6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7A617-B39E-497C-A638-E014FD97B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A25A-EBA0-4CF9-867F-E6957B25E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00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5680" y="1088911"/>
            <a:ext cx="6806297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236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73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182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A909B-0BEB-43B7-97B2-A9E0122C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38BB05-5D97-439B-8DB3-E11A1911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1DA211-5D64-4047-8E2E-4D7D0C9C5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1E91FD-FA1A-4F36-B8C1-775E70404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199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94B42-E043-4C8B-8F08-42F97FB83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125" y="1885950"/>
            <a:ext cx="11594318" cy="3144838"/>
          </a:xfrm>
        </p:spPr>
        <p:txBody>
          <a:bodyPr anchor="b"/>
          <a:lstStyle>
            <a:lvl1pPr>
              <a:defRPr sz="754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158EC2-4F39-457F-AA72-9DCE6A5E5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125" y="5060951"/>
            <a:ext cx="11594318" cy="1654175"/>
          </a:xfrm>
        </p:spPr>
        <p:txBody>
          <a:bodyPr/>
          <a:lstStyle>
            <a:lvl1pPr marL="0" indent="0">
              <a:buNone/>
              <a:defRPr sz="3018">
                <a:solidFill>
                  <a:schemeClr val="tx1">
                    <a:tint val="75000"/>
                  </a:schemeClr>
                </a:solidFill>
              </a:defRPr>
            </a:lvl1pPr>
            <a:lvl2pPr marL="574838" indent="0">
              <a:buNone/>
              <a:defRPr sz="2515">
                <a:solidFill>
                  <a:schemeClr val="tx1">
                    <a:tint val="75000"/>
                  </a:schemeClr>
                </a:solidFill>
              </a:defRPr>
            </a:lvl2pPr>
            <a:lvl3pPr marL="1149675" indent="0">
              <a:buNone/>
              <a:defRPr sz="2263">
                <a:solidFill>
                  <a:schemeClr val="tx1">
                    <a:tint val="75000"/>
                  </a:schemeClr>
                </a:solidFill>
              </a:defRPr>
            </a:lvl3pPr>
            <a:lvl4pPr marL="1724513" indent="0">
              <a:buNone/>
              <a:defRPr sz="2012">
                <a:solidFill>
                  <a:schemeClr val="tx1">
                    <a:tint val="75000"/>
                  </a:schemeClr>
                </a:solidFill>
              </a:defRPr>
            </a:lvl4pPr>
            <a:lvl5pPr marL="2299350" indent="0">
              <a:buNone/>
              <a:defRPr sz="2012">
                <a:solidFill>
                  <a:schemeClr val="tx1">
                    <a:tint val="75000"/>
                  </a:schemeClr>
                </a:solidFill>
              </a:defRPr>
            </a:lvl5pPr>
            <a:lvl6pPr marL="2874188" indent="0">
              <a:buNone/>
              <a:defRPr sz="2012">
                <a:solidFill>
                  <a:schemeClr val="tx1">
                    <a:tint val="75000"/>
                  </a:schemeClr>
                </a:solidFill>
              </a:defRPr>
            </a:lvl6pPr>
            <a:lvl7pPr marL="3449025" indent="0">
              <a:buNone/>
              <a:defRPr sz="2012">
                <a:solidFill>
                  <a:schemeClr val="tx1">
                    <a:tint val="75000"/>
                  </a:schemeClr>
                </a:solidFill>
              </a:defRPr>
            </a:lvl7pPr>
            <a:lvl8pPr marL="4023863" indent="0">
              <a:buNone/>
              <a:defRPr sz="2012">
                <a:solidFill>
                  <a:schemeClr val="tx1">
                    <a:tint val="75000"/>
                  </a:schemeClr>
                </a:solidFill>
              </a:defRPr>
            </a:lvl8pPr>
            <a:lvl9pPr marL="4598700" indent="0">
              <a:buNone/>
              <a:defRPr sz="20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0CB8E8-4D43-4A1D-B404-594C10A3B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A8D8-539B-4BB5-8107-C9DC7F512A2C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354895-0C66-40EE-BEC7-F3A63AFA4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C98CD4-157D-422A-BEFA-0E582288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A25A-EBA0-4CF9-867F-E6957B25E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52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9E4A0-D716-4194-B044-616E1BF22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B29248-81F3-4858-B100-8655604CE0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4113" y="2012951"/>
            <a:ext cx="5702352" cy="47990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D7C77D-B098-4681-9FD7-CEA342098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8073" y="2012951"/>
            <a:ext cx="5702353" cy="47990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B511A-51A9-4D61-B10F-A1800D29A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A8D8-539B-4BB5-8107-C9DC7F512A2C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F12A26-C698-4128-81D5-625D4B5DD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4A0205-84B4-4F7B-BA0F-1342E894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A25A-EBA0-4CF9-867F-E6957B25E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207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5783C-463D-430B-940F-FDC7BBAE7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109" y="403225"/>
            <a:ext cx="11596313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83B607-1057-4EE6-B4AD-83EC9A8EE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6109" y="1854200"/>
            <a:ext cx="5688381" cy="908050"/>
          </a:xfrm>
        </p:spPr>
        <p:txBody>
          <a:bodyPr anchor="b"/>
          <a:lstStyle>
            <a:lvl1pPr marL="0" indent="0">
              <a:buNone/>
              <a:defRPr sz="3018" b="1"/>
            </a:lvl1pPr>
            <a:lvl2pPr marL="574838" indent="0">
              <a:buNone/>
              <a:defRPr sz="2515" b="1"/>
            </a:lvl2pPr>
            <a:lvl3pPr marL="1149675" indent="0">
              <a:buNone/>
              <a:defRPr sz="2263" b="1"/>
            </a:lvl3pPr>
            <a:lvl4pPr marL="1724513" indent="0">
              <a:buNone/>
              <a:defRPr sz="2012" b="1"/>
            </a:lvl4pPr>
            <a:lvl5pPr marL="2299350" indent="0">
              <a:buNone/>
              <a:defRPr sz="2012" b="1"/>
            </a:lvl5pPr>
            <a:lvl6pPr marL="2874188" indent="0">
              <a:buNone/>
              <a:defRPr sz="2012" b="1"/>
            </a:lvl6pPr>
            <a:lvl7pPr marL="3449025" indent="0">
              <a:buNone/>
              <a:defRPr sz="2012" b="1"/>
            </a:lvl7pPr>
            <a:lvl8pPr marL="4023863" indent="0">
              <a:buNone/>
              <a:defRPr sz="2012" b="1"/>
            </a:lvl8pPr>
            <a:lvl9pPr marL="4598700" indent="0">
              <a:buNone/>
              <a:defRPr sz="201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68EE74-038A-4273-B6C2-F9FEB0DFC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6109" y="2762250"/>
            <a:ext cx="5688381" cy="4064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BB75A0-0BDA-4B85-B177-58E287820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6098" y="1854200"/>
            <a:ext cx="5716324" cy="908050"/>
          </a:xfrm>
        </p:spPr>
        <p:txBody>
          <a:bodyPr anchor="b"/>
          <a:lstStyle>
            <a:lvl1pPr marL="0" indent="0">
              <a:buNone/>
              <a:defRPr sz="3018" b="1"/>
            </a:lvl1pPr>
            <a:lvl2pPr marL="574838" indent="0">
              <a:buNone/>
              <a:defRPr sz="2515" b="1"/>
            </a:lvl2pPr>
            <a:lvl3pPr marL="1149675" indent="0">
              <a:buNone/>
              <a:defRPr sz="2263" b="1"/>
            </a:lvl3pPr>
            <a:lvl4pPr marL="1724513" indent="0">
              <a:buNone/>
              <a:defRPr sz="2012" b="1"/>
            </a:lvl4pPr>
            <a:lvl5pPr marL="2299350" indent="0">
              <a:buNone/>
              <a:defRPr sz="2012" b="1"/>
            </a:lvl5pPr>
            <a:lvl6pPr marL="2874188" indent="0">
              <a:buNone/>
              <a:defRPr sz="2012" b="1"/>
            </a:lvl6pPr>
            <a:lvl7pPr marL="3449025" indent="0">
              <a:buNone/>
              <a:defRPr sz="2012" b="1"/>
            </a:lvl7pPr>
            <a:lvl8pPr marL="4023863" indent="0">
              <a:buNone/>
              <a:defRPr sz="2012" b="1"/>
            </a:lvl8pPr>
            <a:lvl9pPr marL="4598700" indent="0">
              <a:buNone/>
              <a:defRPr sz="201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839767-7382-4CA8-87D2-7B3141915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6098" y="2762250"/>
            <a:ext cx="5716324" cy="4064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B4C2112-2A8A-427D-8113-B596642B7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A8D8-539B-4BB5-8107-C9DC7F512A2C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27E2E9-323A-4C88-AFE3-15BAAAA33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CF0F11-BBF3-4779-964F-F63F5EC45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A25A-EBA0-4CF9-867F-E6957B25E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20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E8F6A-B5AE-4714-8F75-C07D81530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BD51A5-2D67-4486-84AF-0A7D121C0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A8D8-539B-4BB5-8107-C9DC7F512A2C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83BBB6-D2CF-4EA6-B996-418B041E6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58824F-38BF-478A-AB33-60C3836D7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A25A-EBA0-4CF9-867F-E6957B25E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34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1AF8F3-A8E6-4603-BE73-C230A48A4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A8D8-539B-4BB5-8107-C9DC7F512A2C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7837BA-FC44-4883-B4DA-343BA2B3F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40D704-B74A-4180-92CE-F0CD57C3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A25A-EBA0-4CF9-867F-E6957B25E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17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CD4F0-73DC-4C6C-ABDA-939ACFF4F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108" y="504826"/>
            <a:ext cx="4337142" cy="1763713"/>
          </a:xfrm>
        </p:spPr>
        <p:txBody>
          <a:bodyPr anchor="b"/>
          <a:lstStyle>
            <a:lvl1pPr>
              <a:defRPr sz="402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F5ECF4-41CA-4923-B191-7746A0F0B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324" y="1089025"/>
            <a:ext cx="6806098" cy="5373688"/>
          </a:xfrm>
        </p:spPr>
        <p:txBody>
          <a:bodyPr/>
          <a:lstStyle>
            <a:lvl1pPr>
              <a:defRPr sz="4023"/>
            </a:lvl1pPr>
            <a:lvl2pPr>
              <a:defRPr sz="3520"/>
            </a:lvl2pPr>
            <a:lvl3pPr>
              <a:defRPr sz="3018"/>
            </a:lvl3pPr>
            <a:lvl4pPr>
              <a:defRPr sz="2515"/>
            </a:lvl4pPr>
            <a:lvl5pPr>
              <a:defRPr sz="2515"/>
            </a:lvl5pPr>
            <a:lvl6pPr>
              <a:defRPr sz="2515"/>
            </a:lvl6pPr>
            <a:lvl7pPr>
              <a:defRPr sz="2515"/>
            </a:lvl7pPr>
            <a:lvl8pPr>
              <a:defRPr sz="2515"/>
            </a:lvl8pPr>
            <a:lvl9pPr>
              <a:defRPr sz="251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041512-857F-4D29-A40C-813A9E7CE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108" y="2268538"/>
            <a:ext cx="4337142" cy="4203700"/>
          </a:xfrm>
        </p:spPr>
        <p:txBody>
          <a:bodyPr/>
          <a:lstStyle>
            <a:lvl1pPr marL="0" indent="0">
              <a:buNone/>
              <a:defRPr sz="2012"/>
            </a:lvl1pPr>
            <a:lvl2pPr marL="574838" indent="0">
              <a:buNone/>
              <a:defRPr sz="1760"/>
            </a:lvl2pPr>
            <a:lvl3pPr marL="1149675" indent="0">
              <a:buNone/>
              <a:defRPr sz="1509"/>
            </a:lvl3pPr>
            <a:lvl4pPr marL="1724513" indent="0">
              <a:buNone/>
              <a:defRPr sz="1257"/>
            </a:lvl4pPr>
            <a:lvl5pPr marL="2299350" indent="0">
              <a:buNone/>
              <a:defRPr sz="1257"/>
            </a:lvl5pPr>
            <a:lvl6pPr marL="2874188" indent="0">
              <a:buNone/>
              <a:defRPr sz="1257"/>
            </a:lvl6pPr>
            <a:lvl7pPr marL="3449025" indent="0">
              <a:buNone/>
              <a:defRPr sz="1257"/>
            </a:lvl7pPr>
            <a:lvl8pPr marL="4023863" indent="0">
              <a:buNone/>
              <a:defRPr sz="1257"/>
            </a:lvl8pPr>
            <a:lvl9pPr marL="4598700" indent="0">
              <a:buNone/>
              <a:defRPr sz="125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80738E-4950-462B-9D34-D7DA22C50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A8D8-539B-4BB5-8107-C9DC7F512A2C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14F94A-7C6F-4A08-BAAF-57ECB70A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68C1EB-AC3A-4E52-A95A-3E755A4E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A25A-EBA0-4CF9-867F-E6957B25E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066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FB492-64F9-47AE-913D-5AE969EE3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108" y="504826"/>
            <a:ext cx="4337142" cy="1763713"/>
          </a:xfrm>
        </p:spPr>
        <p:txBody>
          <a:bodyPr anchor="b"/>
          <a:lstStyle>
            <a:lvl1pPr>
              <a:defRPr sz="402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6DE760E-F2D8-4F7E-B11C-FAE7BB5A2B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6324" y="1089025"/>
            <a:ext cx="6806098" cy="5373688"/>
          </a:xfrm>
        </p:spPr>
        <p:txBody>
          <a:bodyPr/>
          <a:lstStyle>
            <a:lvl1pPr marL="0" indent="0">
              <a:buNone/>
              <a:defRPr sz="4023"/>
            </a:lvl1pPr>
            <a:lvl2pPr marL="574838" indent="0">
              <a:buNone/>
              <a:defRPr sz="3520"/>
            </a:lvl2pPr>
            <a:lvl3pPr marL="1149675" indent="0">
              <a:buNone/>
              <a:defRPr sz="3018"/>
            </a:lvl3pPr>
            <a:lvl4pPr marL="1724513" indent="0">
              <a:buNone/>
              <a:defRPr sz="2515"/>
            </a:lvl4pPr>
            <a:lvl5pPr marL="2299350" indent="0">
              <a:buNone/>
              <a:defRPr sz="2515"/>
            </a:lvl5pPr>
            <a:lvl6pPr marL="2874188" indent="0">
              <a:buNone/>
              <a:defRPr sz="2515"/>
            </a:lvl6pPr>
            <a:lvl7pPr marL="3449025" indent="0">
              <a:buNone/>
              <a:defRPr sz="2515"/>
            </a:lvl7pPr>
            <a:lvl8pPr marL="4023863" indent="0">
              <a:buNone/>
              <a:defRPr sz="2515"/>
            </a:lvl8pPr>
            <a:lvl9pPr marL="4598700" indent="0">
              <a:buNone/>
              <a:defRPr sz="251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2857DE-42AC-4766-B718-83BA00773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108" y="2268538"/>
            <a:ext cx="4337142" cy="4203700"/>
          </a:xfrm>
        </p:spPr>
        <p:txBody>
          <a:bodyPr/>
          <a:lstStyle>
            <a:lvl1pPr marL="0" indent="0">
              <a:buNone/>
              <a:defRPr sz="2012"/>
            </a:lvl1pPr>
            <a:lvl2pPr marL="574838" indent="0">
              <a:buNone/>
              <a:defRPr sz="1760"/>
            </a:lvl2pPr>
            <a:lvl3pPr marL="1149675" indent="0">
              <a:buNone/>
              <a:defRPr sz="1509"/>
            </a:lvl3pPr>
            <a:lvl4pPr marL="1724513" indent="0">
              <a:buNone/>
              <a:defRPr sz="1257"/>
            </a:lvl4pPr>
            <a:lvl5pPr marL="2299350" indent="0">
              <a:buNone/>
              <a:defRPr sz="1257"/>
            </a:lvl5pPr>
            <a:lvl6pPr marL="2874188" indent="0">
              <a:buNone/>
              <a:defRPr sz="1257"/>
            </a:lvl6pPr>
            <a:lvl7pPr marL="3449025" indent="0">
              <a:buNone/>
              <a:defRPr sz="1257"/>
            </a:lvl7pPr>
            <a:lvl8pPr marL="4023863" indent="0">
              <a:buNone/>
              <a:defRPr sz="1257"/>
            </a:lvl8pPr>
            <a:lvl9pPr marL="4598700" indent="0">
              <a:buNone/>
              <a:defRPr sz="125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D33996-7FCB-4DD0-8F12-C8BAF57E8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A8D8-539B-4BB5-8107-C9DC7F512A2C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0F9DBA-2A5A-48E0-AEB5-454F041B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6E6C26-EB46-449C-8178-486F4432B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A25A-EBA0-4CF9-867F-E6957B25E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321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979DB-9E04-4DFB-A65A-DA92D891C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114" y="403225"/>
            <a:ext cx="11596313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3F8B8C-843C-4BC4-8E47-3C9B88879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4114" y="2012951"/>
            <a:ext cx="11596313" cy="4799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D2B7F7-D5CF-42A0-8227-B56C493234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113" y="7010400"/>
            <a:ext cx="3025819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9A8D8-539B-4BB5-8107-C9DC7F512A2C}" type="datetimeFigureOut">
              <a:rPr lang="ru-RU" smtClean="0"/>
              <a:t>26.07.2024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55D5B8-6032-4284-BE6B-BED0BD477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2906" y="7010400"/>
            <a:ext cx="4538729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D34033-70D9-4BED-BF34-B834523FBB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4607" y="7010400"/>
            <a:ext cx="3025819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DA25A-EBA0-4CF9-867F-E6957B25E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17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1149675" rtl="0" eaLnBrk="1" latinLnBrk="0" hangingPunct="1">
        <a:lnSpc>
          <a:spcPct val="90000"/>
        </a:lnSpc>
        <a:spcBef>
          <a:spcPct val="0"/>
        </a:spcBef>
        <a:buNone/>
        <a:defRPr sz="55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7419" indent="-287419" algn="l" defTabSz="1149675" rtl="0" eaLnBrk="1" latinLnBrk="0" hangingPunct="1">
        <a:lnSpc>
          <a:spcPct val="90000"/>
        </a:lnSpc>
        <a:spcBef>
          <a:spcPts val="1257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62256" indent="-287419" algn="l" defTabSz="1149675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3018" kern="1200">
          <a:solidFill>
            <a:schemeClr val="tx1"/>
          </a:solidFill>
          <a:latin typeface="+mn-lt"/>
          <a:ea typeface="+mn-ea"/>
          <a:cs typeface="+mn-cs"/>
        </a:defRPr>
      </a:lvl2pPr>
      <a:lvl3pPr marL="1437094" indent="-287419" algn="l" defTabSz="1149675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515" kern="1200">
          <a:solidFill>
            <a:schemeClr val="tx1"/>
          </a:solidFill>
          <a:latin typeface="+mn-lt"/>
          <a:ea typeface="+mn-ea"/>
          <a:cs typeface="+mn-cs"/>
        </a:defRPr>
      </a:lvl3pPr>
      <a:lvl4pPr marL="2011931" indent="-287419" algn="l" defTabSz="1149675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586769" indent="-287419" algn="l" defTabSz="1149675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3161607" indent="-287419" algn="l" defTabSz="1149675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6444" indent="-287419" algn="l" defTabSz="1149675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1282" indent="-287419" algn="l" defTabSz="1149675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6119" indent="-287419" algn="l" defTabSz="1149675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49675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838" algn="l" defTabSz="1149675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675" algn="l" defTabSz="1149675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513" algn="l" defTabSz="1149675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9350" algn="l" defTabSz="1149675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4188" algn="l" defTabSz="1149675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9025" algn="l" defTabSz="1149675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3863" algn="l" defTabSz="1149675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8700" algn="l" defTabSz="1149675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312" y="402652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15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692" r:id="rId12"/>
  </p:sldLayoutIdLst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404C99"/>
            </a:gs>
            <a:gs pos="0">
              <a:srgbClr val="0059A9"/>
            </a:gs>
            <a:gs pos="100000">
              <a:srgbClr val="E42C7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4" t="13728" r="16690" b="-1386"/>
          <a:stretch/>
        </p:blipFill>
        <p:spPr>
          <a:xfrm>
            <a:off x="8703469" y="581025"/>
            <a:ext cx="4411107" cy="6616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D6B71A-99BE-EA27-BA20-641C2E632A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1" y="2562225"/>
            <a:ext cx="9404781" cy="212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94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258F-5E29-454F-B49F-C563D6742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4767" y="1038225"/>
            <a:ext cx="11383066" cy="60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E1D68-DCC2-4A4F-900F-10B37C510583}"/>
              </a:ext>
            </a:extLst>
          </p:cNvPr>
          <p:cNvSpPr txBox="1"/>
          <p:nvPr/>
        </p:nvSpPr>
        <p:spPr>
          <a:xfrm>
            <a:off x="2121274" y="316437"/>
            <a:ext cx="10221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Институт технологий предпринимательства и права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61C4F-0CE0-0EFF-C54A-8FB5C2F1E759}"/>
              </a:ext>
            </a:extLst>
          </p:cNvPr>
          <p:cNvSpPr txBox="1"/>
          <p:nvPr/>
        </p:nvSpPr>
        <p:spPr>
          <a:xfrm>
            <a:off x="2988469" y="1098528"/>
            <a:ext cx="9220200" cy="487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218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Roboto Medium" pitchFamily="2" charset="0"/>
                <a:ea typeface="+mn-ea"/>
                <a:cs typeface="+mn-cs"/>
              </a:rPr>
              <a:t>Вступительные испытания + баллы за индивид. достижения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E1894-0C5C-9ADB-51C7-1CA810315A83}"/>
              </a:ext>
            </a:extLst>
          </p:cNvPr>
          <p:cNvSpPr txBox="1"/>
          <p:nvPr/>
        </p:nvSpPr>
        <p:spPr>
          <a:xfrm>
            <a:off x="655870" y="1800225"/>
            <a:ext cx="12132798" cy="274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0586" lvl="0" indent="-170586" algn="just" defTabSz="685584" fontAlgn="auto">
              <a:lnSpc>
                <a:spcPct val="150000"/>
              </a:lnSpc>
              <a:spcBef>
                <a:spcPts val="408"/>
              </a:spcBef>
              <a:spcAft>
                <a:spcPts val="0"/>
              </a:spcAft>
              <a:buClr>
                <a:srgbClr val="0059A9"/>
              </a:buClr>
              <a:buSzPts val="1200"/>
              <a:buFont typeface="Arial" charset="0"/>
              <a:buChar char="•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 pitchFamily="2" charset="0"/>
              </a:rPr>
              <a:t>Поступающие на направления 38.04.01 и 38.04.02 </a:t>
            </a:r>
            <a:r>
              <a:rPr lang="ru-RU" sz="18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 pitchFamily="2" charset="0"/>
              </a:rPr>
              <a:t>проходят вступительное испытание по э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 pitchFamily="2" charset="0"/>
              </a:rPr>
              <a:t>кономике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 pitchFamily="2" charset="0"/>
              </a:rPr>
              <a:t> и управлению народным хозяйством.</a:t>
            </a:r>
          </a:p>
          <a:p>
            <a:pPr marL="170586" marR="0" lvl="0" indent="-170586" algn="just" defTabSz="685584" rtl="0" eaLnBrk="1" fontAlgn="auto" latinLnBrk="0" hangingPunct="1">
              <a:lnSpc>
                <a:spcPct val="150000"/>
              </a:lnSpc>
              <a:spcBef>
                <a:spcPts val="408"/>
              </a:spcBef>
              <a:spcAft>
                <a:spcPts val="0"/>
              </a:spcAft>
              <a:buClr>
                <a:srgbClr val="0059A9"/>
              </a:buClr>
              <a:buSzPts val="1200"/>
              <a:buFont typeface="Arial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 pitchFamily="2" charset="0"/>
              </a:rPr>
              <a:t>Поступающие на направление 40.04.01 проходят вступительное испытание по юриспруденции.</a:t>
            </a:r>
          </a:p>
          <a:p>
            <a:pPr marL="170586" lvl="0" indent="-170586" algn="just" defTabSz="685584" fontAlgn="auto">
              <a:lnSpc>
                <a:spcPct val="150000"/>
              </a:lnSpc>
              <a:spcBef>
                <a:spcPts val="408"/>
              </a:spcBef>
              <a:spcAft>
                <a:spcPts val="0"/>
              </a:spcAft>
              <a:buClr>
                <a:srgbClr val="0059A9"/>
              </a:buClr>
              <a:buSzPts val="1200"/>
              <a:buFont typeface="Arial" charset="0"/>
              <a:buChar char="•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 pitchFamily="2" charset="0"/>
              </a:rPr>
              <a:t>Поступающие на направление 27.04.07 </a:t>
            </a:r>
            <a:r>
              <a:rPr lang="ru-RU" sz="18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 pitchFamily="2" charset="0"/>
              </a:rPr>
              <a:t>проходят вступительное испытание по техническим наукам </a:t>
            </a:r>
          </a:p>
          <a:p>
            <a:pPr marL="170586" lvl="0" indent="-170586" algn="just" defTabSz="685584" fontAlgn="auto">
              <a:lnSpc>
                <a:spcPct val="150000"/>
              </a:lnSpc>
              <a:spcBef>
                <a:spcPts val="408"/>
              </a:spcBef>
              <a:spcAft>
                <a:spcPts val="0"/>
              </a:spcAft>
              <a:buClr>
                <a:srgbClr val="0059A9"/>
              </a:buClr>
              <a:buSzPts val="1200"/>
              <a:buFont typeface="Arial" charset="0"/>
              <a:buChar char="•"/>
              <a:defRPr/>
            </a:pPr>
            <a:r>
              <a:rPr lang="ru-RU" sz="18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 pitchFamily="2" charset="0"/>
              </a:rPr>
              <a:t>Поступающие на направление 09.04.03 проходят вступительное испытание по информационным наукам</a:t>
            </a:r>
          </a:p>
          <a:p>
            <a:pPr marL="170586" lvl="0" indent="-170586" algn="just" defTabSz="685584" fontAlgn="auto">
              <a:lnSpc>
                <a:spcPct val="150000"/>
              </a:lnSpc>
              <a:spcBef>
                <a:spcPts val="408"/>
              </a:spcBef>
              <a:spcAft>
                <a:spcPts val="0"/>
              </a:spcAft>
              <a:buClr>
                <a:srgbClr val="0059A9"/>
              </a:buClr>
              <a:buSzPts val="1200"/>
              <a:buFont typeface="Arial" charset="0"/>
              <a:buChar char="•"/>
              <a:defRPr/>
            </a:pPr>
            <a:r>
              <a:rPr lang="ru-RU" sz="18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 pitchFamily="2" charset="0"/>
              </a:rPr>
              <a:t>Поступающие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 pitchFamily="2" charset="0"/>
              </a:rPr>
              <a:t>на направление 41.04.05 </a:t>
            </a:r>
            <a:r>
              <a:rPr lang="ru-RU" sz="18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 pitchFamily="2" charset="0"/>
              </a:rPr>
              <a:t>проходят вступительное испытание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 pitchFamily="2" charset="0"/>
              </a:rPr>
              <a:t>по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 pitchFamily="2" charset="0"/>
              </a:rPr>
              <a:t>социогуманитарным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59A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 pitchFamily="2" charset="0"/>
              </a:rPr>
              <a:t> наукам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03406C-06BD-060D-3C06-D2623A7CA6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2" b="22436"/>
          <a:stretch/>
        </p:blipFill>
        <p:spPr>
          <a:xfrm>
            <a:off x="473869" y="4769619"/>
            <a:ext cx="6019800" cy="25527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72ABCE-AE67-A21B-4A36-AD1F867681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3" b="21238"/>
          <a:stretch/>
        </p:blipFill>
        <p:spPr>
          <a:xfrm>
            <a:off x="6874669" y="4769619"/>
            <a:ext cx="5708270" cy="256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25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258F-5E29-454F-B49F-C563D6742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4767" y="1038225"/>
            <a:ext cx="11383066" cy="60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E1D68-DCC2-4A4F-900F-10B37C510583}"/>
              </a:ext>
            </a:extLst>
          </p:cNvPr>
          <p:cNvSpPr txBox="1"/>
          <p:nvPr/>
        </p:nvSpPr>
        <p:spPr>
          <a:xfrm>
            <a:off x="2121274" y="316437"/>
            <a:ext cx="10221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Институт технологий предпринимательства и права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D11DF-2FC6-6F29-BC33-B9A46C8609D0}"/>
              </a:ext>
            </a:extLst>
          </p:cNvPr>
          <p:cNvSpPr txBox="1"/>
          <p:nvPr/>
        </p:nvSpPr>
        <p:spPr>
          <a:xfrm>
            <a:off x="550069" y="1408898"/>
            <a:ext cx="1257300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21883" fontAlgn="auto">
              <a:spcBef>
                <a:spcPts val="0"/>
              </a:spcBef>
              <a:spcAft>
                <a:spcPts val="0"/>
              </a:spcAft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r>
              <a:rPr lang="ru-RU" altLang="ru-RU" sz="20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 При приеме на обучение по программам магистратуры Университет начисляет баллы за следующие индивидуальные достижения:</a:t>
            </a:r>
          </a:p>
          <a:p>
            <a:pPr lvl="0" defTabSz="621883" fontAlgn="auto">
              <a:spcBef>
                <a:spcPts val="0"/>
              </a:spcBef>
              <a:spcAft>
                <a:spcPts val="0"/>
              </a:spcAft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endParaRPr lang="ru-RU" altLang="ru-RU" sz="1600" dirty="0">
              <a:solidFill>
                <a:srgbClr val="4472C4">
                  <a:lumMod val="75000"/>
                </a:srgbClr>
              </a:solidFill>
              <a:latin typeface="Roboto" pitchFamily="2" charset="0"/>
              <a:ea typeface="Roboto" pitchFamily="2" charset="0"/>
            </a:endParaRPr>
          </a:p>
          <a:p>
            <a:pPr marL="342900" lvl="0" indent="-342900" defTabSz="621883" fontAlgn="auto">
              <a:spcBef>
                <a:spcPts val="0"/>
              </a:spcBef>
              <a:spcAft>
                <a:spcPts val="0"/>
              </a:spcAft>
              <a:buAutoNum type="arabicParenR"/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стипендиатам Президента и (или) Правительства Российской Федерации – 40 баллов, стипендиатам органов исполнительной власти субъектов Российской Федерации – 15 баллов.</a:t>
            </a:r>
          </a:p>
          <a:p>
            <a:pPr lvl="0" defTabSz="621883" fontAlgn="auto">
              <a:spcBef>
                <a:spcPts val="0"/>
              </a:spcBef>
              <a:spcAft>
                <a:spcPts val="0"/>
              </a:spcAft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2)   публикации в научных изданиях, патенты и свидетельства о государственной регистрации </a:t>
            </a:r>
            <a:b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</a:b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      программы для ЭВМ и/или базы данных:</a:t>
            </a:r>
          </a:p>
          <a:p>
            <a:pPr lvl="0" defTabSz="621883" fontAlgn="auto">
              <a:spcBef>
                <a:spcPts val="0"/>
              </a:spcBef>
              <a:spcAft>
                <a:spcPts val="0"/>
              </a:spcAft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-    публикации в научных изданиях, которые входят в список научных журналов ВАК – 25 баллов;</a:t>
            </a:r>
          </a:p>
          <a:p>
            <a:pPr marL="285750" lvl="0" indent="-285750" defTabSz="621883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публикации в научных изданиях, которые входят в научные сборники и журналы, индексируемые в РИНЦ – 20 баллов.</a:t>
            </a:r>
          </a:p>
          <a:p>
            <a:pPr marL="285750" lvl="0" indent="-285750" defTabSz="621883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публикации в научных изданиях и сборниках Университета – 10 баллов.</a:t>
            </a:r>
          </a:p>
          <a:p>
            <a:pPr marL="285750" lvl="0" indent="-285750" defTabSz="621883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патенты – 30 баллов;</a:t>
            </a:r>
          </a:p>
          <a:p>
            <a:pPr marL="285750" lvl="0" indent="-285750" defTabSz="621883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свидетельства о государственной регистрации программы для ЭВМ и/или базы данных – 15 баллов;</a:t>
            </a:r>
          </a:p>
          <a:p>
            <a:pPr marL="285750" lvl="0" indent="-285750" defTabSz="621883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При наличии у поступающего нескольких достижений, указанных в настоящем подпункте, учитывается одно достижение, имеющее максимальное количество баллов.</a:t>
            </a:r>
          </a:p>
          <a:p>
            <a:pPr lvl="0" defTabSz="621883" fontAlgn="auto">
              <a:spcBef>
                <a:spcPts val="0"/>
              </a:spcBef>
              <a:spcAft>
                <a:spcPts val="0"/>
              </a:spcAft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3)    документ о высшем (высшем профессиональном) образовании с отличием – 30 баллов;</a:t>
            </a:r>
          </a:p>
          <a:p>
            <a:pPr marL="342900" lvl="0" indent="-342900" defTabSz="621883" fontAlgn="auto">
              <a:spcBef>
                <a:spcPts val="0"/>
              </a:spcBef>
              <a:spcAft>
                <a:spcPts val="0"/>
              </a:spcAft>
              <a:buAutoNum type="arabicParenR" startAt="4"/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наличие статуса участника </a:t>
            </a:r>
            <a:r>
              <a:rPr lang="ru-RU" altLang="ru-RU" sz="1600" dirty="0" err="1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практикоориентированного</a:t>
            </a: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 (демонстрационного) экзамена по</a:t>
            </a:r>
            <a:b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</a:b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дисциплине (компетенции), формирующей навыки будущего (Future </a:t>
            </a:r>
            <a:r>
              <a:rPr lang="ru-RU" altLang="ru-RU" sz="1600" dirty="0" err="1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Skills</a:t>
            </a: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) – 5 баллов.</a:t>
            </a:r>
          </a:p>
          <a:p>
            <a:pPr marL="342900" lvl="0" indent="-342900" defTabSz="621883" fontAlgn="auto">
              <a:spcBef>
                <a:spcPts val="0"/>
              </a:spcBef>
              <a:spcAft>
                <a:spcPts val="0"/>
              </a:spcAft>
              <a:buAutoNum type="arabicParenR" startAt="4"/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еще много пунктов – см. Правила приема ГУАП</a:t>
            </a:r>
          </a:p>
          <a:p>
            <a:pPr marL="342900" lvl="0" indent="-342900" algn="ctr" defTabSz="621883" fontAlgn="auto">
              <a:spcBef>
                <a:spcPts val="0"/>
              </a:spcBef>
              <a:spcAft>
                <a:spcPts val="0"/>
              </a:spcAft>
              <a:buAutoNum type="arabicParenR" startAt="4"/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endParaRPr lang="ru-RU" altLang="ru-RU" sz="1600" dirty="0">
              <a:solidFill>
                <a:srgbClr val="4472C4">
                  <a:lumMod val="75000"/>
                </a:srgbClr>
              </a:solidFill>
              <a:latin typeface="Roboto" pitchFamily="2" charset="0"/>
              <a:ea typeface="Roboto" pitchFamily="2" charset="0"/>
            </a:endParaRPr>
          </a:p>
          <a:p>
            <a:pPr lvl="0" algn="ctr" defTabSz="621883" fontAlgn="auto">
              <a:spcBef>
                <a:spcPts val="0"/>
              </a:spcBef>
              <a:spcAft>
                <a:spcPts val="0"/>
              </a:spcAft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 Баллы, начисленные за индивидуальные достижения, включаются в сумму конкурсных баллов.</a:t>
            </a:r>
          </a:p>
          <a:p>
            <a:pPr lvl="0" algn="ctr" defTabSz="621883" fontAlgn="auto">
              <a:spcBef>
                <a:spcPts val="0"/>
              </a:spcBef>
              <a:spcAft>
                <a:spcPts val="0"/>
              </a:spcAft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endParaRPr lang="ru-RU" altLang="ru-RU" sz="1600" dirty="0">
              <a:solidFill>
                <a:srgbClr val="4472C4">
                  <a:lumMod val="75000"/>
                </a:srgbClr>
              </a:solidFill>
              <a:latin typeface="Roboto" pitchFamily="2" charset="0"/>
              <a:ea typeface="Roboto" pitchFamily="2" charset="0"/>
            </a:endParaRPr>
          </a:p>
          <a:p>
            <a:pPr lvl="0" algn="ctr" defTabSz="621883" fontAlgn="auto">
              <a:spcBef>
                <a:spcPts val="0"/>
              </a:spcBef>
              <a:spcAft>
                <a:spcPts val="0"/>
              </a:spcAft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  <a:defRPr/>
            </a:pPr>
            <a:r>
              <a:rPr lang="ru-RU" altLang="ru-RU" sz="1600" dirty="0">
                <a:solidFill>
                  <a:srgbClr val="4472C4">
                    <a:lumMod val="75000"/>
                  </a:srgbClr>
                </a:solidFill>
                <a:latin typeface="Roboto" pitchFamily="2" charset="0"/>
                <a:ea typeface="Roboto" pitchFamily="2" charset="0"/>
              </a:rPr>
              <a:t>При равенстве поступающих по критериям ранжирования конкурсных списков, ранжирование производится по среднему баллу документа о предыдущем уровне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693733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258F-5E29-454F-B49F-C563D6742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4767" y="1038225"/>
            <a:ext cx="11383066" cy="60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E1D68-DCC2-4A4F-900F-10B37C510583}"/>
              </a:ext>
            </a:extLst>
          </p:cNvPr>
          <p:cNvSpPr txBox="1"/>
          <p:nvPr/>
        </p:nvSpPr>
        <p:spPr>
          <a:xfrm>
            <a:off x="2121274" y="316437"/>
            <a:ext cx="10221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Институт технологий предпринимательства и права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94DF4A62-EEF0-7726-ECAC-7EF1DC41D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91" y="1587875"/>
            <a:ext cx="8335303" cy="33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621883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92324" algn="l"/>
                <a:tab pos="984649" algn="l"/>
                <a:tab pos="1476973" algn="l"/>
                <a:tab pos="1969298" algn="l"/>
                <a:tab pos="2461622" algn="l"/>
                <a:tab pos="2953946" algn="l"/>
                <a:tab pos="3446271" algn="l"/>
                <a:tab pos="3938595" algn="l"/>
                <a:tab pos="4430920" algn="l"/>
                <a:tab pos="4923244" algn="l"/>
                <a:tab pos="5415568" algn="l"/>
              </a:tabLst>
            </a:pPr>
            <a:r>
              <a:rPr lang="ru-RU" altLang="ru-RU" sz="2400" dirty="0">
                <a:solidFill>
                  <a:schemeClr val="accent5">
                    <a:lumMod val="75000"/>
                  </a:schemeClr>
                </a:solidFill>
                <a:latin typeface="Roboto Medium" pitchFamily="2" charset="0"/>
              </a:rPr>
              <a:t>Олимпиады для поступающих в магистратуру ГУАП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087EB-A648-9A86-8392-C0C0174CDABB}"/>
              </a:ext>
            </a:extLst>
          </p:cNvPr>
          <p:cNvSpPr txBox="1"/>
          <p:nvPr/>
        </p:nvSpPr>
        <p:spPr>
          <a:xfrm>
            <a:off x="674189" y="1931661"/>
            <a:ext cx="3828576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Roboto" pitchFamily="2" charset="0"/>
                <a:ea typeface="Roboto" pitchFamily="2" charset="0"/>
              </a:rPr>
              <a:t>Перечень олимпиад: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dirty="0">
                <a:latin typeface="Roboto" pitchFamily="2" charset="0"/>
                <a:ea typeface="Roboto" pitchFamily="2" charset="0"/>
              </a:rPr>
              <a:t>Экономическая олимпиада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dirty="0">
                <a:latin typeface="Roboto" pitchFamily="2" charset="0"/>
                <a:ea typeface="Roboto" pitchFamily="2" charset="0"/>
              </a:rPr>
              <a:t>Юридическая олимпиада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dirty="0">
                <a:latin typeface="Roboto" pitchFamily="2" charset="0"/>
                <a:ea typeface="Roboto" pitchFamily="2" charset="0"/>
              </a:rPr>
              <a:t>Гуманитарная олимпиада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dirty="0">
                <a:latin typeface="Roboto" pitchFamily="2" charset="0"/>
                <a:ea typeface="Roboto" pitchFamily="2" charset="0"/>
              </a:rPr>
              <a:t>Техническая олимпиада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600" dirty="0">
                <a:latin typeface="Roboto" pitchFamily="2" charset="0"/>
                <a:ea typeface="Roboto" pitchFamily="2" charset="0"/>
              </a:rPr>
              <a:t>Олимпиада по информационным наукам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12E0B6-0913-7C0D-3E7E-CFEDC2BA6FBE}"/>
              </a:ext>
            </a:extLst>
          </p:cNvPr>
          <p:cNvSpPr txBox="1"/>
          <p:nvPr/>
        </p:nvSpPr>
        <p:spPr>
          <a:xfrm>
            <a:off x="5188448" y="1931661"/>
            <a:ext cx="3389746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Roboto" pitchFamily="2" charset="0"/>
                <a:ea typeface="Roboto" pitchFamily="2" charset="0"/>
              </a:rPr>
              <a:t>График проведения олимпиад и результаты.</a:t>
            </a:r>
          </a:p>
          <a:p>
            <a:endParaRPr lang="ru-RU" sz="1600" dirty="0">
              <a:latin typeface="Roboto" pitchFamily="2" charset="0"/>
              <a:ea typeface="Roboto" pitchFamily="2" charset="0"/>
            </a:endParaRPr>
          </a:p>
          <a:p>
            <a:pPr>
              <a:lnSpc>
                <a:spcPct val="150000"/>
              </a:lnSpc>
            </a:pPr>
            <a:r>
              <a:rPr lang="ru-RU" sz="1600" dirty="0">
                <a:latin typeface="Roboto" pitchFamily="2" charset="0"/>
                <a:ea typeface="Roboto" pitchFamily="2" charset="0"/>
              </a:rPr>
              <a:t>- 12 по 18 февраля 2024 года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Roboto" pitchFamily="2" charset="0"/>
                <a:ea typeface="Roboto" pitchFamily="2" charset="0"/>
              </a:rPr>
              <a:t>- 8 по 14 апреля 2024 года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Roboto" pitchFamily="2" charset="0"/>
                <a:ea typeface="Roboto" pitchFamily="2" charset="0"/>
              </a:rPr>
              <a:t>Результаты олимпиады будут опубликованы в течение 3 недель после завершения этапа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3D7CD5-8E4E-0189-8997-F4BF2EC9A5DE}"/>
              </a:ext>
            </a:extLst>
          </p:cNvPr>
          <p:cNvSpPr txBox="1"/>
          <p:nvPr/>
        </p:nvSpPr>
        <p:spPr>
          <a:xfrm>
            <a:off x="702469" y="4848225"/>
            <a:ext cx="7973277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Roboto" pitchFamily="2" charset="0"/>
                <a:ea typeface="Roboto" pitchFamily="2" charset="0"/>
              </a:rPr>
              <a:t>Победители и призеры олимпиад могут использовать свой результат в  </a:t>
            </a:r>
            <a:r>
              <a:rPr lang="ru-RU" sz="1400" dirty="0" err="1">
                <a:latin typeface="Roboto" pitchFamily="2" charset="0"/>
                <a:ea typeface="Roboto" pitchFamily="2" charset="0"/>
              </a:rPr>
              <a:t>в</a:t>
            </a:r>
            <a:r>
              <a:rPr lang="ru-RU" sz="1400" dirty="0">
                <a:latin typeface="Roboto" pitchFamily="2" charset="0"/>
                <a:ea typeface="Roboto" pitchFamily="2" charset="0"/>
              </a:rPr>
              <a:t> качестве результата вступительного испытания при поступлении в магистратуру ГУАП в 2024 году</a:t>
            </a:r>
          </a:p>
          <a:p>
            <a:endParaRPr lang="ru-RU" sz="1400" dirty="0">
              <a:latin typeface="Roboto" pitchFamily="2" charset="0"/>
              <a:ea typeface="Roboto" pitchFamily="2" charset="0"/>
            </a:endParaRPr>
          </a:p>
          <a:p>
            <a:r>
              <a:rPr lang="ru-RU" sz="1400" dirty="0">
                <a:latin typeface="Roboto" pitchFamily="2" charset="0"/>
                <a:ea typeface="Roboto" pitchFamily="2" charset="0"/>
              </a:rPr>
              <a:t>Для зачета принимаются результаты олимпиады, которая соответствует выбранному направлению подготовки.</a:t>
            </a:r>
          </a:p>
          <a:p>
            <a:endParaRPr lang="ru-RU" sz="1400" dirty="0">
              <a:latin typeface="Roboto" pitchFamily="2" charset="0"/>
              <a:ea typeface="Roboto" pitchFamily="2" charset="0"/>
            </a:endParaRPr>
          </a:p>
          <a:p>
            <a:r>
              <a:rPr lang="ru-RU" sz="1400" dirty="0">
                <a:latin typeface="Roboto" pitchFamily="2" charset="0"/>
                <a:ea typeface="Roboto" pitchFamily="2" charset="0"/>
              </a:rPr>
              <a:t>Диплом I степени – 100 баллов</a:t>
            </a:r>
          </a:p>
          <a:p>
            <a:r>
              <a:rPr lang="ru-RU" sz="1400" dirty="0">
                <a:latin typeface="Roboto" pitchFamily="2" charset="0"/>
                <a:ea typeface="Roboto" pitchFamily="2" charset="0"/>
              </a:rPr>
              <a:t>Диплом II степени – 90 баллов</a:t>
            </a:r>
          </a:p>
          <a:p>
            <a:r>
              <a:rPr lang="ru-RU" sz="1400" dirty="0">
                <a:latin typeface="Roboto" pitchFamily="2" charset="0"/>
                <a:ea typeface="Roboto" pitchFamily="2" charset="0"/>
              </a:rPr>
              <a:t>Диплом III степени – 80 баллов</a:t>
            </a:r>
          </a:p>
          <a:p>
            <a:r>
              <a:rPr lang="ru-RU" sz="1400" dirty="0">
                <a:latin typeface="Roboto" pitchFamily="2" charset="0"/>
                <a:ea typeface="Roboto" pitchFamily="2" charset="0"/>
              </a:rPr>
              <a:t>Диплом участника олимпиады такого права не дает.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C28B06-13F5-8445-D7DF-4CEC446ACC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3" t="16337" r="28312"/>
          <a:stretch/>
        </p:blipFill>
        <p:spPr>
          <a:xfrm>
            <a:off x="9146237" y="1293773"/>
            <a:ext cx="3584623" cy="59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92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258F-5E29-454F-B49F-C563D6742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4767" y="1038225"/>
            <a:ext cx="11383066" cy="60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E1D68-DCC2-4A4F-900F-10B37C510583}"/>
              </a:ext>
            </a:extLst>
          </p:cNvPr>
          <p:cNvSpPr txBox="1"/>
          <p:nvPr/>
        </p:nvSpPr>
        <p:spPr>
          <a:xfrm>
            <a:off x="2121274" y="316437"/>
            <a:ext cx="10221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Институт технологий предпринимательства и права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F1FA0E6-1F55-45F3-2F67-5D8F4B744416}"/>
              </a:ext>
            </a:extLst>
          </p:cNvPr>
          <p:cNvGrpSpPr/>
          <p:nvPr/>
        </p:nvGrpSpPr>
        <p:grpSpPr>
          <a:xfrm>
            <a:off x="626269" y="1343123"/>
            <a:ext cx="8970350" cy="2449484"/>
            <a:chOff x="1866719" y="1805038"/>
            <a:chExt cx="5928508" cy="1595387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441B668-DD9C-ACD2-72B4-FD7C9DF61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6719" y="1805038"/>
              <a:ext cx="5928503" cy="113294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6B847D0-C43E-C4E8-702F-DBEC73A86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6719" y="2817317"/>
              <a:ext cx="5928508" cy="35458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D4BAF9D-2196-687C-6DA1-5FA35D1DF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6719" y="3050163"/>
              <a:ext cx="5928504" cy="350262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DC8454C-307D-DCF1-0555-A0A73A5F032B}"/>
              </a:ext>
            </a:extLst>
          </p:cNvPr>
          <p:cNvSpPr txBox="1"/>
          <p:nvPr/>
        </p:nvSpPr>
        <p:spPr>
          <a:xfrm>
            <a:off x="702469" y="4391025"/>
            <a:ext cx="8603116" cy="26099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218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Внимание! Скидки!</a:t>
            </a:r>
          </a:p>
          <a:p>
            <a:pPr algn="ctr" defTabSz="6218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Очная форма магистратуры</a:t>
            </a:r>
          </a:p>
          <a:p>
            <a:pPr algn="ctr" defTabSz="6218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Успешно завершившим обучение в ГУАП по направлениям </a:t>
            </a:r>
            <a:r>
              <a:rPr lang="ru-RU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бакалавриата</a:t>
            </a:r>
            <a:r>
              <a:rPr lang="ru-RU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 и специальностям предоставляется скидка по оплате обучения в магистратуре в размере 20%. </a:t>
            </a:r>
          </a:p>
          <a:p>
            <a:pPr algn="ctr" defTabSz="6218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Выпускникам </a:t>
            </a:r>
            <a:r>
              <a:rPr lang="ru-RU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бакалавриата</a:t>
            </a:r>
            <a:r>
              <a:rPr lang="ru-RU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или </a:t>
            </a:r>
            <a:r>
              <a:rPr lang="ru-RU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специалитета</a:t>
            </a:r>
            <a:r>
              <a:rPr lang="ru-RU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, имеющим диплом с отличием об окончании любого российского вуза, предоставляется </a:t>
            </a:r>
            <a:r>
              <a:rPr lang="ru-RU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скидака</a:t>
            </a:r>
            <a:r>
              <a:rPr lang="ru-RU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по оплате обучения в магистратуре в размере 50% </a:t>
            </a:r>
            <a:r>
              <a:rPr lang="ru-RU" dirty="0">
                <a:solidFill>
                  <a:srgbClr val="FF0000"/>
                </a:solidFill>
                <a:latin typeface="Calibri" panose="020F0502020204030204"/>
              </a:rPr>
              <a:t>!!! </a:t>
            </a:r>
            <a:r>
              <a:rPr lang="ru-RU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на весь период обучения</a:t>
            </a:r>
          </a:p>
          <a:p>
            <a:pPr algn="ctr" defTabSz="62188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6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C7FE4F9-E3E9-702C-2E10-A320B39DE3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6" t="3040" r="23797" b="305"/>
          <a:stretch/>
        </p:blipFill>
        <p:spPr>
          <a:xfrm>
            <a:off x="9846469" y="1647825"/>
            <a:ext cx="343159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52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258F-5E29-454F-B49F-C563D6742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4767" y="1038225"/>
            <a:ext cx="11383066" cy="60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E1D68-DCC2-4A4F-900F-10B37C510583}"/>
              </a:ext>
            </a:extLst>
          </p:cNvPr>
          <p:cNvSpPr txBox="1"/>
          <p:nvPr/>
        </p:nvSpPr>
        <p:spPr>
          <a:xfrm>
            <a:off x="2121274" y="316437"/>
            <a:ext cx="10221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Институт технологий предпринимательства и права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C8454C-307D-DCF1-0555-A0A73A5F032B}"/>
              </a:ext>
            </a:extLst>
          </p:cNvPr>
          <p:cNvSpPr txBox="1"/>
          <p:nvPr/>
        </p:nvSpPr>
        <p:spPr>
          <a:xfrm>
            <a:off x="1166833" y="1725478"/>
            <a:ext cx="11811000" cy="51952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218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59A9"/>
                </a:solidFill>
                <a:latin typeface="Tahoma" pitchFamily="34" charset="0"/>
              </a:rPr>
              <a:t>Образовательный кредит </a:t>
            </a:r>
            <a:r>
              <a:rPr lang="ru-RU" sz="2400" b="1" dirty="0" err="1">
                <a:solidFill>
                  <a:srgbClr val="0059A9"/>
                </a:solidFill>
                <a:latin typeface="Tahoma" pitchFamily="34" charset="0"/>
              </a:rPr>
              <a:t>СберБанка</a:t>
            </a:r>
            <a:r>
              <a:rPr lang="ru-RU" sz="2400" b="1" dirty="0">
                <a:solidFill>
                  <a:srgbClr val="0059A9"/>
                </a:solidFill>
                <a:latin typeface="Tahoma" pitchFamily="34" charset="0"/>
              </a:rPr>
              <a:t> с государственной поддержкой</a:t>
            </a:r>
            <a:endParaRPr lang="en-US" sz="2400" b="1" dirty="0">
              <a:solidFill>
                <a:srgbClr val="0059A9"/>
              </a:solidFill>
              <a:latin typeface="Tahoma" pitchFamily="34" charset="0"/>
            </a:endParaRPr>
          </a:p>
          <a:p>
            <a:pPr algn="ctr" defTabSz="6218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0059A9"/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rgbClr val="0059A9"/>
                </a:solidFill>
                <a:latin typeface="Roboto" pitchFamily="2" charset="0"/>
                <a:ea typeface="Roboto" pitchFamily="2" charset="0"/>
              </a:rPr>
              <a:t>Кредит предоставляется российским студентам и абитуриентам в возрасте от 14 лет при получении образования по основным программам бакалавриата, специалитета и магистратуры на дневном, вечернем и заочном отделениях.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rgbClr val="0059A9"/>
                </a:solidFill>
                <a:latin typeface="Roboto" pitchFamily="2" charset="0"/>
                <a:ea typeface="Roboto" pitchFamily="2" charset="0"/>
              </a:rPr>
              <a:t>Справка о доходах не требуется.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rgbClr val="0059A9"/>
                </a:solidFill>
                <a:latin typeface="Roboto" pitchFamily="2" charset="0"/>
                <a:ea typeface="Roboto" pitchFamily="2" charset="0"/>
              </a:rPr>
              <a:t>Кредит выдается под 3% годовых.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rgbClr val="0059A9"/>
                </a:solidFill>
                <a:latin typeface="Roboto" pitchFamily="2" charset="0"/>
                <a:ea typeface="Roboto" pitchFamily="2" charset="0"/>
              </a:rPr>
              <a:t>Кредит можно взять на оплату любого периода учебы. 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rgbClr val="0059A9"/>
                </a:solidFill>
                <a:latin typeface="Roboto" pitchFamily="2" charset="0"/>
                <a:ea typeface="Roboto" pitchFamily="2" charset="0"/>
              </a:rPr>
              <a:t>Это может быть один семестр, год или все обучение целиком. 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rgbClr val="0059A9"/>
                </a:solidFill>
                <a:latin typeface="Roboto" pitchFamily="2" charset="0"/>
                <a:ea typeface="Roboto" pitchFamily="2" charset="0"/>
              </a:rPr>
              <a:t>Весь срок обучения и девять месяцев после окончания выплачиваются только проценты по кредиту, а остальное можно вернуть в срок до 15 лет после выпуска. 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rgbClr val="0059A9"/>
                </a:solidFill>
                <a:latin typeface="Roboto" pitchFamily="2" charset="0"/>
                <a:ea typeface="Roboto" pitchFamily="2" charset="0"/>
              </a:rPr>
              <a:t>Вернуть кредит можно раньше срока без комиссии.</a:t>
            </a:r>
          </a:p>
          <a:p>
            <a:pPr algn="ctr" defTabSz="62188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6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3560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258F-5E29-454F-B49F-C563D6742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4767" y="1038225"/>
            <a:ext cx="11383066" cy="60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E1D68-DCC2-4A4F-900F-10B37C510583}"/>
              </a:ext>
            </a:extLst>
          </p:cNvPr>
          <p:cNvSpPr txBox="1"/>
          <p:nvPr/>
        </p:nvSpPr>
        <p:spPr>
          <a:xfrm>
            <a:off x="2121274" y="316437"/>
            <a:ext cx="10221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Институт технологий предпринимательства и права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C8454C-307D-DCF1-0555-A0A73A5F032B}"/>
              </a:ext>
            </a:extLst>
          </p:cNvPr>
          <p:cNvSpPr txBox="1"/>
          <p:nvPr/>
        </p:nvSpPr>
        <p:spPr>
          <a:xfrm>
            <a:off x="931069" y="1495425"/>
            <a:ext cx="118110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61950" indent="-361950" algn="ctr"/>
            <a:r>
              <a:rPr lang="ru-RU" sz="2800" b="1" dirty="0">
                <a:solidFill>
                  <a:srgbClr val="0059A9"/>
                </a:solidFill>
                <a:latin typeface="+mj-lt"/>
              </a:rPr>
              <a:t>Занятия проводятся в корпусе ГУАП</a:t>
            </a:r>
            <a:r>
              <a:rPr lang="en-US" sz="2800" b="1" dirty="0">
                <a:solidFill>
                  <a:srgbClr val="0059A9"/>
                </a:solidFill>
                <a:latin typeface="+mj-lt"/>
              </a:rPr>
              <a:t> </a:t>
            </a:r>
            <a:r>
              <a:rPr lang="ru-RU" sz="2800" b="1" dirty="0">
                <a:solidFill>
                  <a:srgbClr val="0059A9"/>
                </a:solidFill>
                <a:latin typeface="+mj-lt"/>
                <a:cs typeface="Times New Roman" panose="02020603050405020304" pitchFamily="18" charset="0"/>
              </a:rPr>
              <a:t>на ул. Ленсовета, д.14.</a:t>
            </a:r>
          </a:p>
          <a:p>
            <a:pPr marL="361950" indent="-361950" algn="ctr"/>
            <a:r>
              <a:rPr lang="ru-RU" sz="2800" b="1" dirty="0">
                <a:solidFill>
                  <a:srgbClr val="0059A9"/>
                </a:solidFill>
                <a:latin typeface="+mj-lt"/>
                <a:cs typeface="Times New Roman" panose="02020603050405020304" pitchFamily="18" charset="0"/>
              </a:rPr>
              <a:t>Корпус располагается в паре минут ходьбы от станции метро «Московская»</a:t>
            </a:r>
          </a:p>
          <a:p>
            <a:pPr algn="just">
              <a:buClr>
                <a:schemeClr val="hlink"/>
              </a:buClr>
              <a:buFont typeface="Wingdings" pitchFamily="2" charset="2"/>
              <a:buChar char="§"/>
            </a:pPr>
            <a:endParaRPr lang="ru-RU" sz="2400" b="1" dirty="0">
              <a:solidFill>
                <a:srgbClr val="0059A9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B0D0EF-9EF2-06A0-4B97-44702F265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97" y="2943225"/>
            <a:ext cx="5384801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EC606B-49D0-97C5-7C3C-9EB8FFA98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569" y="2943225"/>
            <a:ext cx="6057900" cy="4038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1100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404C99"/>
            </a:gs>
            <a:gs pos="0">
              <a:srgbClr val="0059A9"/>
            </a:gs>
            <a:gs pos="100000">
              <a:srgbClr val="E42C7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7535BB-14A6-4BB7-BFB9-0C1502265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56" y="3519815"/>
            <a:ext cx="931840" cy="9318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F91CC6-B5BC-40D6-9A94-F4BE0559F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3" y="4547397"/>
            <a:ext cx="931840" cy="93184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55C32A5-7CCE-4953-AA2F-314E1A31A5E5}"/>
              </a:ext>
            </a:extLst>
          </p:cNvPr>
          <p:cNvSpPr/>
          <p:nvPr/>
        </p:nvSpPr>
        <p:spPr>
          <a:xfrm>
            <a:off x="1302289" y="3519815"/>
            <a:ext cx="3052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Официальный</a:t>
            </a:r>
            <a:r>
              <a:rPr lang="ru-RU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сайт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000665B-7511-4D29-A43A-8DD0B3D1CCEA}"/>
              </a:ext>
            </a:extLst>
          </p:cNvPr>
          <p:cNvSpPr/>
          <p:nvPr/>
        </p:nvSpPr>
        <p:spPr>
          <a:xfrm>
            <a:off x="1342952" y="4520169"/>
            <a:ext cx="1653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Вконтакте</a:t>
            </a:r>
            <a:endParaRPr lang="ru-RU" sz="2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F6E2290-6273-4D4B-A357-6D81134DE8AA}"/>
              </a:ext>
            </a:extLst>
          </p:cNvPr>
          <p:cNvSpPr/>
          <p:nvPr/>
        </p:nvSpPr>
        <p:spPr>
          <a:xfrm>
            <a:off x="1302292" y="3849939"/>
            <a:ext cx="3381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https://new.guap.ru/i08</a:t>
            </a:r>
            <a:endParaRPr lang="ru-RU" sz="2400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3DE84D0-3CAB-494A-8F50-460A9A766AA0}"/>
              </a:ext>
            </a:extLst>
          </p:cNvPr>
          <p:cNvSpPr/>
          <p:nvPr/>
        </p:nvSpPr>
        <p:spPr>
          <a:xfrm>
            <a:off x="1342948" y="4875699"/>
            <a:ext cx="3267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https://vk.com/guap_8</a:t>
            </a:r>
            <a:endParaRPr lang="ru-RU" sz="2400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4782BA09-2D46-4521-9A6A-038957516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069" y="628067"/>
            <a:ext cx="5334000" cy="115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32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Контакты</a:t>
            </a:r>
          </a:p>
          <a:p>
            <a:pPr algn="ctr">
              <a:lnSpc>
                <a:spcPct val="100000"/>
              </a:lnSpc>
            </a:pPr>
            <a:endParaRPr lang="ru-RU" altLang="ru-RU" sz="40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4669EBC-7899-4EAF-B279-2BF979C6F6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09"/>
          <a:stretch/>
        </p:blipFill>
        <p:spPr>
          <a:xfrm>
            <a:off x="626269" y="545789"/>
            <a:ext cx="5573660" cy="2409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9944EF-A178-464C-BEC5-B864A9AFDB8B}"/>
              </a:ext>
            </a:extLst>
          </p:cNvPr>
          <p:cNvSpPr txBox="1"/>
          <p:nvPr/>
        </p:nvSpPr>
        <p:spPr>
          <a:xfrm>
            <a:off x="1090933" y="5692894"/>
            <a:ext cx="39205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Будагов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Артур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Суренович</a:t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Института №8 </a:t>
            </a:r>
          </a:p>
          <a:p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(812) 315-50-47</a:t>
            </a:r>
            <a:b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 почта: dean8@aanet.ru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62429" y="5542856"/>
            <a:ext cx="2242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ПРАВА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469" y="1906403"/>
            <a:ext cx="5126831" cy="5090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0886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258F-5E29-454F-B49F-C563D6742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4767" y="1038225"/>
            <a:ext cx="11383066" cy="60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E1D68-DCC2-4A4F-900F-10B37C510583}"/>
              </a:ext>
            </a:extLst>
          </p:cNvPr>
          <p:cNvSpPr txBox="1"/>
          <p:nvPr/>
        </p:nvSpPr>
        <p:spPr>
          <a:xfrm>
            <a:off x="2121274" y="316437"/>
            <a:ext cx="10221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Институт технологий предпринимательства и права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269" y="1495425"/>
            <a:ext cx="8720436" cy="5242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ct val="40000"/>
              </a:spcAft>
              <a:defRPr/>
            </a:pPr>
            <a:r>
              <a:rPr lang="ru-RU" sz="2400" dirty="0">
                <a:solidFill>
                  <a:srgbClr val="0059A9"/>
                </a:solidFill>
              </a:rPr>
              <a:t>Магистерская подготовка в институте ведется </a:t>
            </a:r>
            <a:r>
              <a:rPr lang="ru-RU" sz="2400" b="1" dirty="0">
                <a:solidFill>
                  <a:srgbClr val="0059A9"/>
                </a:solidFill>
              </a:rPr>
              <a:t>по направлениям: </a:t>
            </a:r>
          </a:p>
          <a:p>
            <a:pPr>
              <a:lnSpc>
                <a:spcPct val="140000"/>
              </a:lnSpc>
              <a:spcAft>
                <a:spcPct val="40000"/>
              </a:spcAft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0059A9"/>
                </a:solidFill>
              </a:rPr>
              <a:t> 38.04.01 - Экономика</a:t>
            </a:r>
          </a:p>
          <a:p>
            <a:pPr>
              <a:lnSpc>
                <a:spcPct val="140000"/>
              </a:lnSpc>
              <a:spcAft>
                <a:spcPct val="40000"/>
              </a:spcAft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0059A9"/>
                </a:solidFill>
              </a:rPr>
              <a:t> 38.04.02 - Менеджмент</a:t>
            </a:r>
          </a:p>
          <a:p>
            <a:pPr>
              <a:lnSpc>
                <a:spcPct val="140000"/>
              </a:lnSpc>
              <a:spcAft>
                <a:spcPct val="40000"/>
              </a:spcAft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0059A9"/>
                </a:solidFill>
              </a:rPr>
              <a:t> 40.04.01 - Юриспруденция</a:t>
            </a:r>
          </a:p>
          <a:p>
            <a:pPr>
              <a:lnSpc>
                <a:spcPct val="140000"/>
              </a:lnSpc>
              <a:spcAft>
                <a:spcPct val="40000"/>
              </a:spcAft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0059A9"/>
                </a:solidFill>
              </a:rPr>
              <a:t> 09.04.03 - Прикладная информатика</a:t>
            </a:r>
          </a:p>
          <a:p>
            <a:pPr>
              <a:lnSpc>
                <a:spcPct val="140000"/>
              </a:lnSpc>
              <a:spcAft>
                <a:spcPct val="40000"/>
              </a:spcAft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0059A9"/>
                </a:solidFill>
              </a:rPr>
              <a:t> 27.04.07 – Наукоемкие технологии и экономика инноваций</a:t>
            </a:r>
          </a:p>
          <a:p>
            <a:pPr>
              <a:lnSpc>
                <a:spcPct val="140000"/>
              </a:lnSpc>
              <a:spcAft>
                <a:spcPct val="40000"/>
              </a:spcAft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0059A9"/>
                </a:solidFill>
              </a:rPr>
              <a:t> 41.04.05 – Международные отношения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A6A0A6-55CE-70CC-A8DC-3C1CA303B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69" y="1343024"/>
            <a:ext cx="3959191" cy="593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90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258F-5E29-454F-B49F-C563D6742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4767" y="1038225"/>
            <a:ext cx="11383066" cy="60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E1D68-DCC2-4A4F-900F-10B37C510583}"/>
              </a:ext>
            </a:extLst>
          </p:cNvPr>
          <p:cNvSpPr txBox="1"/>
          <p:nvPr/>
        </p:nvSpPr>
        <p:spPr>
          <a:xfrm>
            <a:off x="2121274" y="316437"/>
            <a:ext cx="10221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Институт технологий предпринимательства и права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85C8296-DBA7-35DB-E397-BFC0FAF4F2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040508"/>
              </p:ext>
            </p:extLst>
          </p:nvPr>
        </p:nvGraphicFramePr>
        <p:xfrm>
          <a:off x="271773" y="1675691"/>
          <a:ext cx="8796339" cy="3724812"/>
        </p:xfrm>
        <a:graphic>
          <a:graphicData uri="http://schemas.openxmlformats.org/drawingml/2006/table">
            <a:tbl>
              <a:tblPr/>
              <a:tblGrid>
                <a:gridCol w="3570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9A9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Направление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9A9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Магистерская программа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232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9A9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Экономика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59A9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(очная и заочная формы)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59A9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Финансы (заочная форма)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59A9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Цифровое и бухгалтерско-аналитическое обеспечение бизнеса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0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59A9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Организация внешнеэкономической деятельности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" b="0" i="0" u="none" strike="noStrike" cap="none" normalizeH="0" baseline="0" dirty="0">
                        <a:ln>
                          <a:noFill/>
                        </a:ln>
                        <a:solidFill>
                          <a:srgbClr val="0059A9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24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9A9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Менеджмент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59A9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(очная и заочная формы)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59A9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Стратегическое управление персоналом организации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59A9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7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9A9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Прикладная информатика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59A9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(очная и заочная формы)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59A9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Корпоративные информационные системы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6">
            <a:extLst>
              <a:ext uri="{FF2B5EF4-FFF2-40B4-BE49-F238E27FC236}">
                <a16:creationId xmlns:a16="http://schemas.microsoft.com/office/drawing/2014/main" id="{A652DD44-F1F0-7DF3-C7CF-58C75087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91" y="1203823"/>
            <a:ext cx="8796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" hangingPunct="0"/>
            <a:r>
              <a:rPr lang="ru-RU" sz="2000" b="1" dirty="0">
                <a:solidFill>
                  <a:srgbClr val="0059A9"/>
                </a:solidFill>
              </a:rPr>
              <a:t>Магистерская подготовка осуществляется  по 10 магистерским программам: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74E2D48-1BB1-5B04-4E55-5262E3744C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170555"/>
              </p:ext>
            </p:extLst>
          </p:nvPr>
        </p:nvGraphicFramePr>
        <p:xfrm>
          <a:off x="271774" y="5385372"/>
          <a:ext cx="8796337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895">
                  <a:extLst>
                    <a:ext uri="{9D8B030D-6E8A-4147-A177-3AD203B41FA5}">
                      <a16:colId xmlns:a16="http://schemas.microsoft.com/office/drawing/2014/main" val="2442773908"/>
                    </a:ext>
                  </a:extLst>
                </a:gridCol>
                <a:gridCol w="5222442">
                  <a:extLst>
                    <a:ext uri="{9D8B030D-6E8A-4147-A177-3AD203B41FA5}">
                      <a16:colId xmlns:a16="http://schemas.microsoft.com/office/drawing/2014/main" val="4248850714"/>
                    </a:ext>
                  </a:extLst>
                </a:gridCol>
              </a:tblGrid>
              <a:tr h="12190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59A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Юриспруденция</a:t>
                      </a:r>
                      <a:br>
                        <a:rPr lang="ru-RU" sz="1600" dirty="0">
                          <a:solidFill>
                            <a:srgbClr val="0059A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600" b="0" dirty="0">
                          <a:solidFill>
                            <a:srgbClr val="0059A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(очная и заочная формы)</a:t>
                      </a:r>
                      <a:endParaRPr lang="ru-RU" sz="1600" dirty="0">
                        <a:solidFill>
                          <a:srgbClr val="0059A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59A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Юрист в области уголовного права и противодействия преступности</a:t>
                      </a:r>
                    </a:p>
                    <a:p>
                      <a:endParaRPr lang="ru-RU" sz="1600" b="0" dirty="0">
                        <a:solidFill>
                          <a:srgbClr val="0059A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ru-RU" sz="1600" b="0" dirty="0">
                          <a:solidFill>
                            <a:srgbClr val="0059A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Юрист в области защиты прав и свободы человека</a:t>
                      </a:r>
                    </a:p>
                    <a:p>
                      <a:endParaRPr lang="ru-RU" sz="1600" b="0" dirty="0">
                        <a:solidFill>
                          <a:srgbClr val="0059A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ru-RU" sz="1600" b="0" dirty="0">
                          <a:solidFill>
                            <a:srgbClr val="0059A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Юрист в сфере гражданского предпринимательского</a:t>
                      </a:r>
                      <a:r>
                        <a:rPr lang="ru-RU" sz="1600" b="0" baseline="0" dirty="0">
                          <a:solidFill>
                            <a:srgbClr val="0059A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права</a:t>
                      </a:r>
                      <a:endParaRPr lang="ru-RU" sz="1600" b="0" dirty="0">
                        <a:solidFill>
                          <a:srgbClr val="0059A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517682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046245-104A-479D-7332-9363FE82A8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6" r="24440"/>
          <a:stretch/>
        </p:blipFill>
        <p:spPr>
          <a:xfrm>
            <a:off x="9251909" y="1603933"/>
            <a:ext cx="3917438" cy="52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72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258F-5E29-454F-B49F-C563D6742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4767" y="1038225"/>
            <a:ext cx="11383066" cy="60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E1D68-DCC2-4A4F-900F-10B37C510583}"/>
              </a:ext>
            </a:extLst>
          </p:cNvPr>
          <p:cNvSpPr txBox="1"/>
          <p:nvPr/>
        </p:nvSpPr>
        <p:spPr>
          <a:xfrm>
            <a:off x="2121274" y="316437"/>
            <a:ext cx="10221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Институт технологий предпринимательства и права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61C4F-0CE0-0EFF-C54A-8FB5C2F1E759}"/>
              </a:ext>
            </a:extLst>
          </p:cNvPr>
          <p:cNvSpPr txBox="1"/>
          <p:nvPr/>
        </p:nvSpPr>
        <p:spPr>
          <a:xfrm>
            <a:off x="756568" y="1876425"/>
            <a:ext cx="1222126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59A9"/>
                </a:solidFill>
              </a:rPr>
              <a:t>27.04.07 – Наукоемкие технологии и экономика инноваций (очная форма).</a:t>
            </a:r>
          </a:p>
          <a:p>
            <a:endParaRPr lang="ru-RU" sz="2800" dirty="0">
              <a:solidFill>
                <a:srgbClr val="0059A9"/>
              </a:solidFill>
            </a:endParaRPr>
          </a:p>
          <a:p>
            <a:r>
              <a:rPr lang="ru-RU" sz="2800" dirty="0">
                <a:solidFill>
                  <a:srgbClr val="0059A9"/>
                </a:solidFill>
              </a:rPr>
              <a:t>Направленность: Управление и экономика инновационных и наукоемких проектов</a:t>
            </a:r>
          </a:p>
          <a:p>
            <a:endParaRPr lang="ru-RU" sz="2800" dirty="0">
              <a:solidFill>
                <a:srgbClr val="0059A9"/>
              </a:solidFill>
            </a:endParaRPr>
          </a:p>
          <a:p>
            <a:r>
              <a:rPr lang="ru-RU" sz="2800" b="1" dirty="0">
                <a:solidFill>
                  <a:srgbClr val="0059A9"/>
                </a:solidFill>
              </a:rPr>
              <a:t>41.04.05 – Международные отношения (очная форма).</a:t>
            </a:r>
          </a:p>
          <a:p>
            <a:endParaRPr lang="ru-RU" sz="2800" dirty="0">
              <a:solidFill>
                <a:srgbClr val="0059A9"/>
              </a:solidFill>
            </a:endParaRPr>
          </a:p>
          <a:p>
            <a:r>
              <a:rPr lang="ru-RU" sz="2800" dirty="0">
                <a:solidFill>
                  <a:srgbClr val="0059A9"/>
                </a:solidFill>
              </a:rPr>
              <a:t>Направленность: Региональные исследования в международных отношениях</a:t>
            </a:r>
          </a:p>
        </p:txBody>
      </p:sp>
    </p:spTree>
    <p:extLst>
      <p:ext uri="{BB962C8B-B14F-4D97-AF65-F5344CB8AC3E}">
        <p14:creationId xmlns:p14="http://schemas.microsoft.com/office/powerpoint/2010/main" val="418328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258F-5E29-454F-B49F-C563D6742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4767" y="1038225"/>
            <a:ext cx="11383066" cy="60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E1D68-DCC2-4A4F-900F-10B37C510583}"/>
              </a:ext>
            </a:extLst>
          </p:cNvPr>
          <p:cNvSpPr txBox="1"/>
          <p:nvPr/>
        </p:nvSpPr>
        <p:spPr>
          <a:xfrm>
            <a:off x="2121274" y="316437"/>
            <a:ext cx="10221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Институт технологий предпринимательства и права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61C4F-0CE0-0EFF-C54A-8FB5C2F1E759}"/>
              </a:ext>
            </a:extLst>
          </p:cNvPr>
          <p:cNvSpPr txBox="1"/>
          <p:nvPr/>
        </p:nvSpPr>
        <p:spPr>
          <a:xfrm>
            <a:off x="626269" y="1724025"/>
            <a:ext cx="6477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Нормативный срок обучения</a:t>
            </a:r>
          </a:p>
          <a:p>
            <a:pPr marL="0" marR="0" lvl="0" indent="0" algn="ctr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75000"/>
                </a:srgbClr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  <a:p>
            <a:pPr marL="0" marR="0" lvl="0" indent="0" algn="ctr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Очная форма – 2 года</a:t>
            </a:r>
          </a:p>
          <a:p>
            <a:pPr marL="0" marR="0" lvl="0" indent="0" algn="ctr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(4 семестра)</a:t>
            </a:r>
          </a:p>
          <a:p>
            <a:pPr marL="0" marR="0" lvl="0" indent="0" algn="ctr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75000"/>
                </a:srgbClr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  <a:p>
            <a:pPr marL="0" marR="0" lvl="0" indent="0" algn="ctr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Заочная форма – 2 года 6 месяцев</a:t>
            </a:r>
          </a:p>
          <a:p>
            <a:pPr marL="0" marR="0" lvl="0" indent="0" algn="ctr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(5 семестров)</a:t>
            </a:r>
          </a:p>
          <a:p>
            <a:pPr marL="0" marR="0" lvl="0" indent="0" algn="ctr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75000"/>
                </a:srgbClr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  <a:p>
            <a:pPr marL="0" marR="0" lvl="0" indent="0" algn="ctr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Закон об образовании позволяет обучение в магистратуре по направлению, не совпадающему с направлением (специальностью) предыдущего образования.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1A4556-AA68-FDA7-FB01-368590539A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9" t="4513" r="24849"/>
          <a:stretch/>
        </p:blipFill>
        <p:spPr>
          <a:xfrm>
            <a:off x="7865269" y="1299449"/>
            <a:ext cx="4554061" cy="6012392"/>
          </a:xfrm>
          <a:prstGeom prst="rect">
            <a:avLst/>
          </a:prstGeom>
          <a:ln>
            <a:solidFill>
              <a:srgbClr val="CC6600"/>
            </a:solidFill>
          </a:ln>
        </p:spPr>
      </p:pic>
    </p:spTree>
    <p:extLst>
      <p:ext uri="{BB962C8B-B14F-4D97-AF65-F5344CB8AC3E}">
        <p14:creationId xmlns:p14="http://schemas.microsoft.com/office/powerpoint/2010/main" val="1724696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258F-5E29-454F-B49F-C563D6742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4767" y="1038225"/>
            <a:ext cx="11383066" cy="60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E1D68-DCC2-4A4F-900F-10B37C510583}"/>
              </a:ext>
            </a:extLst>
          </p:cNvPr>
          <p:cNvSpPr txBox="1"/>
          <p:nvPr/>
        </p:nvSpPr>
        <p:spPr>
          <a:xfrm>
            <a:off x="2121274" y="316437"/>
            <a:ext cx="10221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Институт технологий предпринимательства и права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61C4F-0CE0-0EFF-C54A-8FB5C2F1E759}"/>
              </a:ext>
            </a:extLst>
          </p:cNvPr>
          <p:cNvSpPr txBox="1"/>
          <p:nvPr/>
        </p:nvSpPr>
        <p:spPr>
          <a:xfrm>
            <a:off x="245269" y="1253349"/>
            <a:ext cx="8251701" cy="571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План приема в магистратуру института технологий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предпринимательства и права в 2024 г.</a:t>
            </a:r>
          </a:p>
          <a:p>
            <a:pPr marL="0" marR="0" lvl="0" indent="0" algn="ctr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75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defTabSz="914400" rtl="0" eaLnBrk="0" fontAlgn="b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Бюджетная форма обучения.</a:t>
            </a:r>
          </a:p>
          <a:p>
            <a:pPr marL="0" marR="0" lvl="0" indent="0" defTabSz="914400" rtl="0" eaLnBrk="0" fontAlgn="b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09.04.03  «Прикладная информатика» – 6 мест – очная форма обучения</a:t>
            </a:r>
          </a:p>
          <a:p>
            <a:pPr marL="0" marR="0" lvl="0" indent="0" defTabSz="914400" rtl="0" eaLnBrk="0" fontAlgn="b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27.04.07 «Наукоемкие технологии и экономика инноваций» - 5 мест – очная форма</a:t>
            </a:r>
          </a:p>
          <a:p>
            <a:pPr marL="0" marR="0" lvl="0" indent="0" defTabSz="914400" rtl="0" eaLnBrk="0" fontAlgn="b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41.04.05 «Международные отношения» – 12 мест - очная форма обучения </a:t>
            </a:r>
          </a:p>
          <a:p>
            <a:pPr marL="0" marR="0" lvl="0" indent="0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75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На все остальные магистерские программы (очное и заочное обучение) – контрактная форма.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8FE91E-122E-6CCC-03F9-0431B047AC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6" r="23022"/>
          <a:stretch/>
        </p:blipFill>
        <p:spPr>
          <a:xfrm>
            <a:off x="8398669" y="1724025"/>
            <a:ext cx="4741807" cy="515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79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258F-5E29-454F-B49F-C563D6742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4767" y="1038225"/>
            <a:ext cx="11383066" cy="60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E1D68-DCC2-4A4F-900F-10B37C510583}"/>
              </a:ext>
            </a:extLst>
          </p:cNvPr>
          <p:cNvSpPr txBox="1"/>
          <p:nvPr/>
        </p:nvSpPr>
        <p:spPr>
          <a:xfrm>
            <a:off x="2121274" y="316437"/>
            <a:ext cx="10221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Институт технологий предпринимательства и права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61C4F-0CE0-0EFF-C54A-8FB5C2F1E759}"/>
              </a:ext>
            </a:extLst>
          </p:cNvPr>
          <p:cNvSpPr txBox="1"/>
          <p:nvPr/>
        </p:nvSpPr>
        <p:spPr>
          <a:xfrm>
            <a:off x="2988469" y="1098528"/>
            <a:ext cx="8251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59A9"/>
                </a:solidFill>
                <a:latin typeface="Tahoma" pitchFamily="34" charset="0"/>
              </a:rPr>
              <a:t>Корпоративные информационные системы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75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DEFBC4-8737-053F-AA2F-C8271BF5F6E4}"/>
              </a:ext>
            </a:extLst>
          </p:cNvPr>
          <p:cNvSpPr txBox="1"/>
          <p:nvPr/>
        </p:nvSpPr>
        <p:spPr>
          <a:xfrm>
            <a:off x="1043804" y="1800225"/>
            <a:ext cx="11616865" cy="5219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Дисциплины (модули)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Архитектура предприятий и информационных систем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Методология и технология проектирования информационных систем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Интеллектуальный анализ данных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Современные технологии разработки программного обеспечения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Интернет-программирование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Информационно-аналитические исследования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Информационное общество и проблемы прикладной информатики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Корпоративные информационные системы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Математические методы и модели принятия решений	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Методология инновационной деятельности	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Системы информационной и экспертной поддержки	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Управление бизнес-процессами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Управление ИТ-проектами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Экономико-математические модели управления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Иностранный язык (профессиональный)</a:t>
            </a:r>
          </a:p>
        </p:txBody>
      </p:sp>
    </p:spTree>
    <p:extLst>
      <p:ext uri="{BB962C8B-B14F-4D97-AF65-F5344CB8AC3E}">
        <p14:creationId xmlns:p14="http://schemas.microsoft.com/office/powerpoint/2010/main" val="998550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258F-5E29-454F-B49F-C563D6742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4767" y="1038225"/>
            <a:ext cx="11383066" cy="60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E1D68-DCC2-4A4F-900F-10B37C510583}"/>
              </a:ext>
            </a:extLst>
          </p:cNvPr>
          <p:cNvSpPr txBox="1"/>
          <p:nvPr/>
        </p:nvSpPr>
        <p:spPr>
          <a:xfrm>
            <a:off x="2121274" y="316437"/>
            <a:ext cx="10221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Институт технологий предпринимательства и права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61C4F-0CE0-0EFF-C54A-8FB5C2F1E759}"/>
              </a:ext>
            </a:extLst>
          </p:cNvPr>
          <p:cNvSpPr txBox="1"/>
          <p:nvPr/>
        </p:nvSpPr>
        <p:spPr>
          <a:xfrm>
            <a:off x="2988469" y="1098528"/>
            <a:ext cx="8251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59A9"/>
                </a:solidFill>
                <a:latin typeface="Tahoma" pitchFamily="34" charset="0"/>
              </a:rPr>
              <a:t>Наукоемкие технологии и экономика инноваций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59A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DEFBC4-8737-053F-AA2F-C8271BF5F6E4}"/>
              </a:ext>
            </a:extLst>
          </p:cNvPr>
          <p:cNvSpPr txBox="1"/>
          <p:nvPr/>
        </p:nvSpPr>
        <p:spPr>
          <a:xfrm>
            <a:off x="1043804" y="1800225"/>
            <a:ext cx="11616865" cy="5219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Бизнес-планирование инновационных проектов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Инновационная деятельность и управление проектами		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Компьютерный инжиниринг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Математические методы и модели в научных исследованиях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Методология социально-экономического прогнозирования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Методы организации производства высокотехнологичных компаний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Национальная инновационная система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Организация интеллектуальной деятельности в высокотехнологичных компаниях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Организация финансового контроля высокотехнологичных компаний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Оценка эффективности инновационных и наукоемких проектов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Технологии цифровизации в проектной деятельности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Управление инновационной деятельностью высокотехнологичных компаний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Управление проектами в системе государственно-частного партнерства	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Финансовая среда предпринимательства и инновационные финансовые технологии	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Экономика, организация и управление технологическими инновациями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Иностранный язык (профессиональный)	</a:t>
            </a:r>
          </a:p>
        </p:txBody>
      </p:sp>
    </p:spTree>
    <p:extLst>
      <p:ext uri="{BB962C8B-B14F-4D97-AF65-F5344CB8AC3E}">
        <p14:creationId xmlns:p14="http://schemas.microsoft.com/office/powerpoint/2010/main" val="414438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6258F-5E29-454F-B49F-C563D6742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4767" y="1038225"/>
            <a:ext cx="11383066" cy="60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E1D68-DCC2-4A4F-900F-10B37C510583}"/>
              </a:ext>
            </a:extLst>
          </p:cNvPr>
          <p:cNvSpPr txBox="1"/>
          <p:nvPr/>
        </p:nvSpPr>
        <p:spPr>
          <a:xfrm>
            <a:off x="2121274" y="316437"/>
            <a:ext cx="10221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Институт технологий предпринимательства и права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61C4F-0CE0-0EFF-C54A-8FB5C2F1E759}"/>
              </a:ext>
            </a:extLst>
          </p:cNvPr>
          <p:cNvSpPr txBox="1"/>
          <p:nvPr/>
        </p:nvSpPr>
        <p:spPr>
          <a:xfrm>
            <a:off x="2988469" y="1098528"/>
            <a:ext cx="8251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59A9"/>
                </a:solidFill>
                <a:latin typeface="Tahoma" pitchFamily="34" charset="0"/>
              </a:rPr>
              <a:t>Международные отношения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59A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DEFBC4-8737-053F-AA2F-C8271BF5F6E4}"/>
              </a:ext>
            </a:extLst>
          </p:cNvPr>
          <p:cNvSpPr txBox="1"/>
          <p:nvPr/>
        </p:nvSpPr>
        <p:spPr>
          <a:xfrm>
            <a:off x="626270" y="1800225"/>
            <a:ext cx="12034400" cy="5460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Актуальные проблемы евразийской интеграции	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Ведущие мировые державы и региональные подсистемы в современных МО	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Иностранный язык (профессиональный)	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История и политика стран БРИКС	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История и философия науки	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Латинская Америка в современных международных отношениях	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300" dirty="0" err="1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Мегатренды</a:t>
            </a: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глобальные проблемы	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Методология международно-политических исследований	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Мировой порядок и инструменты глобального управления		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Политика и международные отношения стран Азии и Африки	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Россия в контексте проекта "Один пояс - один путь"	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США в современных международных отношениях	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БРИКС и ШОС в системе международных отношений (по выбору)	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Внешняя политика стран ЕАЭС (по выбору)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Деловой иностранный язык (английский) (по выбору)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Россия в Азиатско-Тихоокеанском регионе (по выбору)	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Россия и </a:t>
            </a:r>
            <a:r>
              <a:rPr lang="ru-RU" sz="1300" dirty="0" err="1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Ибероамерика</a:t>
            </a: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потенциал сотрудничества (по выбору)	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300" dirty="0">
                <a:solidFill>
                  <a:srgbClr val="00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Современные российско-американские отношения (по выбору)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59A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150289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4872</TotalTime>
  <Words>1339</Words>
  <Application>Microsoft Office PowerPoint</Application>
  <PresentationFormat>Произвольный</PresentationFormat>
  <Paragraphs>185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Tahoma</vt:lpstr>
      <vt:lpstr>Wingdings</vt:lpstr>
      <vt:lpstr>Roboto</vt:lpstr>
      <vt:lpstr>Calibri Light</vt:lpstr>
      <vt:lpstr>Roboto Light</vt:lpstr>
      <vt:lpstr>Times New Roman</vt:lpstr>
      <vt:lpstr>Arial</vt:lpstr>
      <vt:lpstr>Calibri</vt:lpstr>
      <vt:lpstr>Roboto Medium</vt:lpstr>
      <vt:lpstr>Специальное оформление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TGR TGR</cp:lastModifiedBy>
  <cp:revision>356</cp:revision>
  <cp:lastPrinted>2018-09-06T11:54:59Z</cp:lastPrinted>
  <dcterms:created xsi:type="dcterms:W3CDTF">2017-12-17T07:35:55Z</dcterms:created>
  <dcterms:modified xsi:type="dcterms:W3CDTF">2024-07-26T20:27:17Z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2017-12-06T00:00:00Z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2017-12-17T00:00:00Z</vt:filetime>
  </property>
</Properties>
</file>