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70" r:id="rId10"/>
    <p:sldId id="271" r:id="rId11"/>
    <p:sldId id="272" r:id="rId12"/>
    <p:sldId id="273" r:id="rId13"/>
    <p:sldId id="274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AA"/>
    <a:srgbClr val="07284B"/>
    <a:srgbClr val="61B5E5"/>
    <a:srgbClr val="E4003A"/>
    <a:srgbClr val="163A59"/>
    <a:srgbClr val="AB3A8D"/>
    <a:srgbClr val="312D55"/>
    <a:srgbClr val="DCF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/>
    <p:restoredTop sz="96405"/>
  </p:normalViewPr>
  <p:slideViewPr>
    <p:cSldViewPr snapToGrid="0" snapToObjects="1" showGuides="1">
      <p:cViewPr varScale="1">
        <p:scale>
          <a:sx n="64" d="100"/>
          <a:sy n="64" d="100"/>
        </p:scale>
        <p:origin x="764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F3F49-C782-4C49-8892-C527AEC8D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9C0DD0-CEED-544C-A241-437080313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19CFD-1480-A44E-B200-4652BAB1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1B4A0E-A594-9845-9101-726F9FBF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6AC9B-82CF-B943-8C0F-C0FE4AC79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26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989BD-16A5-1A45-A0D5-2577E42B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6F3F90-AEAB-BD43-809A-6C8B38D1B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0AB75E-5088-7B40-AE49-C43D72A2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B34D2-4780-AB44-AB35-2C3820F84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3CF74-011D-624B-8B77-B14EC7ED9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51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25E8F4-8CD7-DE4C-AFD3-7B5369E2B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18238B-43EF-384D-9C3C-12FD7923E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6C284-09D5-624C-940E-A79C7B2F5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6CF1B1-C5C8-6C43-AEBE-FC515254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959BDB-3B62-D74B-A559-17264C45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0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48E8B-AE7E-3A45-841C-188F9DC8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4C3A6B-691D-4942-8BD7-C340E5AD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4872B-E712-C647-97EF-8A36F37E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3112EB-BB5C-AD47-BFF8-6AA1847C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6AD2D2-2D83-3847-BA08-6569E250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4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D5E98-7884-3442-8F7D-60853FD6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86E984-1159-0640-8E78-A70DBF329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E7A42B-2B6E-AC4B-9089-6D3730F1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7A353A-3A14-D146-931F-54EDA8C0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BC40F5-1069-904A-AAD6-6D59F5AD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6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1D363-35C4-F34C-8422-0151A964C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25DB6-ACA3-9844-9784-83BCDEE4C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0B7CA1-4479-8A41-B83F-8852A97F3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40199-DEF1-D348-BC34-11936D08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01FEC0-42F7-AE49-9AD4-5939415E6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C1361F-46B3-D14A-9F5C-0446E7B9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31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04881-49D9-7840-9DE9-D3C6EFFD1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97A56C-B12C-484A-8833-BBEEF9A9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E41ED6-8501-A54C-995F-535FD55AF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79F006-A591-C74A-9881-380D270BB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3F4365-BCBB-9744-ABA4-6FF9395B7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15A704-BBE5-5848-8493-CEAA9DAF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1CA24A-B47D-E54C-B9F7-6E4C12EB7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412DBBF-4253-6F43-BEDD-6143BADB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19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AE290-321D-DF46-89B5-79C9421AF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749857-8961-B848-9803-6333E243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727978-DBD5-0B4B-B5C6-2B63FF4E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C05C2-ADC0-FD4A-B677-F46C2FFF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2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D49CCC-BED7-C245-A122-C254DF96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A42DB1-C080-7742-A2C5-402A7E2C8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4FF13F-3330-7D42-9363-2088592C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67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ED5D1E-3583-E34D-A4CF-176E0D9B0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29687B-C1C5-DC40-ABC2-53B2B01EB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A2592C-7F50-CD43-AACE-27E5F29D7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6263E2-6CBF-2B4D-9A41-CF324E7F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85109F-53BD-414F-93C3-949DC4E3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AACC51-8570-2C4E-9AF3-A34760106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3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D935F-BE1A-6645-B94E-97DA03DFD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EC4510-947B-6144-BE0C-A98CB7887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607344-294F-7144-809B-8F7B980AF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5BB565-9C77-3142-ACDE-52266E84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AA646E-FE2E-C140-AF54-304B70B0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5A4B74-C5F3-784F-A059-372C11CA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01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EE886-0DE3-4D4D-9063-51978925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341BCE-3624-2F4E-BFCA-E63CC0288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F1CAB3-7108-1842-8A2E-5A0C6E6F4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0C2BD-951D-AA4C-A75F-50BA402E9CC2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C4D16D-CDB4-3547-8A63-22088621A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823431-15E1-0848-876C-BD450A373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B93EE-A22B-D244-A9FC-5133917E14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35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eg"/><Relationship Id="rId7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0EA152-EF4A-9B4A-95BB-70169AEDE697}"/>
              </a:ext>
            </a:extLst>
          </p:cNvPr>
          <p:cNvSpPr/>
          <p:nvPr/>
        </p:nvSpPr>
        <p:spPr>
          <a:xfrm>
            <a:off x="1" y="1"/>
            <a:ext cx="12192000" cy="702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/>
          <a:stretch/>
        </p:blipFill>
        <p:spPr>
          <a:xfrm>
            <a:off x="-1" y="1925882"/>
            <a:ext cx="8482739" cy="44268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3435709" y="3269494"/>
            <a:ext cx="5047029" cy="1706703"/>
          </a:xfrm>
          <a:prstGeom prst="rect">
            <a:avLst/>
          </a:prstGeom>
          <a:solidFill>
            <a:srgbClr val="16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3358322" y="3429000"/>
            <a:ext cx="520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Методическое сопровождение внедрение образовательных программ по компетенциям 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август – декабрь 2021 г.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356FCBB-D0C2-9941-9CC6-1DC6D41AB54C}"/>
              </a:ext>
            </a:extLst>
          </p:cNvPr>
          <p:cNvSpPr/>
          <p:nvPr/>
        </p:nvSpPr>
        <p:spPr>
          <a:xfrm rot="5400000">
            <a:off x="-3195449" y="3195447"/>
            <a:ext cx="7025855" cy="634960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99264F-CBD8-E846-B5A8-0142E896B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87" r="28695" b="12165"/>
          <a:stretch/>
        </p:blipFill>
        <p:spPr>
          <a:xfrm>
            <a:off x="463085" y="341961"/>
            <a:ext cx="5632915" cy="124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E08667-BE90-F841-A133-DF6F809F1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id="{3368E762-3AEB-594C-AF26-871CFCBAF917}"/>
              </a:ext>
            </a:extLst>
          </p:cNvPr>
          <p:cNvSpPr/>
          <p:nvPr/>
        </p:nvSpPr>
        <p:spPr>
          <a:xfrm>
            <a:off x="251610" y="967434"/>
            <a:ext cx="5485632" cy="6041985"/>
          </a:xfrm>
          <a:prstGeom prst="parallelogram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1781671" y="517720"/>
            <a:ext cx="7911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2577C-9FA6-614A-B6AB-F9028D02DA7E}"/>
              </a:ext>
            </a:extLst>
          </p:cNvPr>
          <p:cNvSpPr txBox="1"/>
          <p:nvPr/>
        </p:nvSpPr>
        <p:spPr>
          <a:xfrm>
            <a:off x="1646751" y="1760912"/>
            <a:ext cx="30448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Радиотехника 5 </a:t>
            </a:r>
            <a:r>
              <a:rPr lang="en-US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</a:t>
            </a:r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и последующих поколений</a:t>
            </a: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Белорусский государственный университет (Беларусь) </a:t>
            </a: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b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Белорусский государственный университет информатики и радиоэлектроники (Беларусь) </a:t>
            </a: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b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Казахский национальный университет (Казахстан) </a:t>
            </a: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b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Алматинский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университет энергетики и связи (Казахстан) </a:t>
            </a:r>
            <a:endParaRPr lang="ru-RU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5AC39-A45D-B54D-99D1-0DA6E087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478E5E-C952-E14C-8F79-590A1B162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591" y="1593304"/>
            <a:ext cx="5599937" cy="2756219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600000" lon="19800000" rev="0"/>
            </a:camera>
            <a:lightRig rig="threePt" dir="t"/>
          </a:scene3d>
          <a:sp3d prstMaterial="softEdge">
            <a:bevelT w="127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C2D1DF-E550-BE47-AC2D-BBA3D26CC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213" y="3491345"/>
            <a:ext cx="5608841" cy="2756220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600000" lon="19800000" rev="0"/>
            </a:camera>
            <a:lightRig rig="threePt" dir="t"/>
          </a:scene3d>
          <a:sp3d prstMaterial="softEdge">
            <a:bevelT w="12700"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A77A5E-08F3-4055-8C19-583069EE3C16}"/>
              </a:ext>
            </a:extLst>
          </p:cNvPr>
          <p:cNvSpPr txBox="1"/>
          <p:nvPr/>
        </p:nvSpPr>
        <p:spPr>
          <a:xfrm>
            <a:off x="1540567" y="196496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МЕЖДУНАРОДНЫЕ ТЕХНОЛОГИЧЕСКИЕ ОН-ЛАЙН ЛАБОРАТОРИИ </a:t>
            </a:r>
            <a:endParaRPr lang="en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0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E08667-BE90-F841-A133-DF6F809F1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17">
            <a:extLst>
              <a:ext uri="{FF2B5EF4-FFF2-40B4-BE49-F238E27FC236}">
                <a16:creationId xmlns:a16="http://schemas.microsoft.com/office/drawing/2014/main" id="{63A1A815-6B9D-0E42-B1C1-D47D683B853D}"/>
              </a:ext>
            </a:extLst>
          </p:cNvPr>
          <p:cNvSpPr/>
          <p:nvPr/>
        </p:nvSpPr>
        <p:spPr>
          <a:xfrm>
            <a:off x="6268953" y="967434"/>
            <a:ext cx="5485632" cy="6041985"/>
          </a:xfrm>
          <a:prstGeom prst="parallelogram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623426" y="97174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МЕЖДУНАРОДНЫЕ ТЕХНОЛОГИЧЕСКИЕ ОН-ЛАЙН ЛАБОРАТОРИИ </a:t>
            </a:r>
            <a:endParaRPr lang="en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1582090" y="553484"/>
            <a:ext cx="7911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  <a:p>
            <a:pPr algn="r"/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2577C-9FA6-614A-B6AB-F9028D02DA7E}"/>
              </a:ext>
            </a:extLst>
          </p:cNvPr>
          <p:cNvSpPr txBox="1"/>
          <p:nvPr/>
        </p:nvSpPr>
        <p:spPr>
          <a:xfrm>
            <a:off x="7911110" y="1487259"/>
            <a:ext cx="31643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Разработка виртуальной </a:t>
            </a:r>
            <a:br>
              <a:rPr lang="en-US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и дополненной реальности </a:t>
            </a: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Белорусский государственный технологический университетом (Беларусь) </a:t>
            </a: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b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Ташкентский Университет информационных технологий имени Мухаммада </a:t>
            </a:r>
            <a:r>
              <a:rPr lang="ru-RU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алгХорезми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(Узбекистан)</a:t>
            </a:r>
            <a:endParaRPr lang="ru-RU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5AC39-A45D-B54D-99D1-0DA6E087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8B4622-41FE-024D-A946-7AEC7C5C9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7" y="1513047"/>
            <a:ext cx="4870138" cy="2739452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BAB189-890B-B345-A0BC-58C86298B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5878"/>
          <a:stretch/>
        </p:blipFill>
        <p:spPr>
          <a:xfrm>
            <a:off x="2298881" y="3549362"/>
            <a:ext cx="5485632" cy="2729195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</p:spTree>
    <p:extLst>
      <p:ext uri="{BB962C8B-B14F-4D97-AF65-F5344CB8AC3E}">
        <p14:creationId xmlns:p14="http://schemas.microsoft.com/office/powerpoint/2010/main" val="95084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E08667-BE90-F841-A133-DF6F809F1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94DF5457-7740-664C-A9E8-02E333C4E6FB}"/>
              </a:ext>
            </a:extLst>
          </p:cNvPr>
          <p:cNvSpPr/>
          <p:nvPr/>
        </p:nvSpPr>
        <p:spPr>
          <a:xfrm>
            <a:off x="6160976" y="1414574"/>
            <a:ext cx="5142024" cy="1787841"/>
          </a:xfrm>
          <a:prstGeom prst="parallelogram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623426" y="169752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МЕЖДУНАРОДНЫЕ ТЕХНОЛОГИЧЕСКИЕ ОН-ЛАЙН ЛАБОРАТОРИИ </a:t>
            </a:r>
            <a:endParaRPr lang="en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1483616" y="541452"/>
            <a:ext cx="7911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2577C-9FA6-614A-B6AB-F9028D02DA7E}"/>
              </a:ext>
            </a:extLst>
          </p:cNvPr>
          <p:cNvSpPr txBox="1"/>
          <p:nvPr/>
        </p:nvSpPr>
        <p:spPr>
          <a:xfrm>
            <a:off x="7264421" y="1788456"/>
            <a:ext cx="3164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Цифровая метрология</a:t>
            </a: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Университет Мангалам (Индия)</a:t>
            </a:r>
            <a:endParaRPr lang="ru-RU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5AC39-A45D-B54D-99D1-0DA6E087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92DBE6-6BAC-1744-A7F2-E1CC72154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87" y="2796223"/>
            <a:ext cx="6037073" cy="3395854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4B7561-7183-8947-928D-B700F113D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79" y="1622111"/>
            <a:ext cx="6381133" cy="3589387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</p:spTree>
    <p:extLst>
      <p:ext uri="{BB962C8B-B14F-4D97-AF65-F5344CB8AC3E}">
        <p14:creationId xmlns:p14="http://schemas.microsoft.com/office/powerpoint/2010/main" val="11241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E08667-BE90-F841-A133-DF6F809F1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2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94DF5457-7740-664C-A9E8-02E333C4E6FB}"/>
              </a:ext>
            </a:extLst>
          </p:cNvPr>
          <p:cNvSpPr/>
          <p:nvPr/>
        </p:nvSpPr>
        <p:spPr>
          <a:xfrm>
            <a:off x="5104435" y="1414573"/>
            <a:ext cx="6198565" cy="2601841"/>
          </a:xfrm>
          <a:prstGeom prst="parallelogram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623426" y="103244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МЕЖДУНАРОДНЫЕ ТЕХНОЛОГИЧЕСКИЕ ОН-ЛАЙН ЛАБОРАТОРИИ </a:t>
            </a:r>
            <a:endParaRPr lang="en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1623426" y="492535"/>
            <a:ext cx="7911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2577C-9FA6-614A-B6AB-F9028D02DA7E}"/>
              </a:ext>
            </a:extLst>
          </p:cNvPr>
          <p:cNvSpPr txBox="1"/>
          <p:nvPr/>
        </p:nvSpPr>
        <p:spPr>
          <a:xfrm>
            <a:off x="6679630" y="1688989"/>
            <a:ext cx="4217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Облачные технологии</a:t>
            </a: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Белорусский государственный технологический университетом (Беларусь) </a:t>
            </a:r>
            <a:endParaRPr lang="en-US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b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Ташкентский Университет информационных технологий имени Мухаммада </a:t>
            </a:r>
            <a:r>
              <a:rPr lang="ru-RU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алгХорезми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(Узбекистан)</a:t>
            </a:r>
            <a:endParaRPr lang="ru-RU" sz="1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5AC39-A45D-B54D-99D1-0DA6E087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7F8364-BE40-5D4B-A5DB-B0B2ED731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601033"/>
            <a:ext cx="5445639" cy="3063172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1F40CB-B247-3241-A3A6-2621E258A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293" y="3339551"/>
            <a:ext cx="5372848" cy="3022227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</p:spTree>
    <p:extLst>
      <p:ext uri="{BB962C8B-B14F-4D97-AF65-F5344CB8AC3E}">
        <p14:creationId xmlns:p14="http://schemas.microsoft.com/office/powerpoint/2010/main" val="1220205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256213" y="3319633"/>
            <a:ext cx="967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Спасибо за внимание!</a:t>
            </a:r>
            <a:endParaRPr lang="en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5AC39-A45D-B54D-99D1-0DA6E087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58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28E3B984-C206-314C-8212-4BAF589D09FE}"/>
              </a:ext>
            </a:extLst>
          </p:cNvPr>
          <p:cNvSpPr/>
          <p:nvPr/>
        </p:nvSpPr>
        <p:spPr>
          <a:xfrm>
            <a:off x="3690893" y="1611218"/>
            <a:ext cx="4870117" cy="4870117"/>
          </a:xfrm>
          <a:prstGeom prst="ellipse">
            <a:avLst/>
          </a:prstGeom>
          <a:noFill/>
          <a:ln>
            <a:solidFill>
              <a:srgbClr val="61B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9796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588458" y="97431"/>
            <a:ext cx="865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ПАРТНЕРЫ. Проект «Методическое сопровождение внедрения образовательных программ по компетенциям «</a:t>
            </a:r>
            <a:r>
              <a:rPr lang="ru-RU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2F05238-0A89-6448-A217-E53688126B77}"/>
              </a:ext>
            </a:extLst>
          </p:cNvPr>
          <p:cNvGrpSpPr/>
          <p:nvPr/>
        </p:nvGrpSpPr>
        <p:grpSpPr>
          <a:xfrm>
            <a:off x="762030" y="2984073"/>
            <a:ext cx="2525005" cy="1764953"/>
            <a:chOff x="762030" y="4019533"/>
            <a:chExt cx="2525005" cy="1764953"/>
          </a:xfrm>
        </p:grpSpPr>
        <p:pic>
          <p:nvPicPr>
            <p:cNvPr id="19" name="Picture 36" descr="Объявление о начале приема материалов кандидатов на должности руководителей  18 научных организаций, подведомственных Министерству науки и высшего  образования Российской Федерации | Новости сибирской науки">
              <a:extLst>
                <a:ext uri="{FF2B5EF4-FFF2-40B4-BE49-F238E27FC236}">
                  <a16:creationId xmlns:a16="http://schemas.microsoft.com/office/drawing/2014/main" id="{22241612-95A1-7443-8D77-6EB989164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220" y="4019533"/>
              <a:ext cx="984624" cy="972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99E5031B-DF0C-814F-A9B4-91EDABBC5DA2}"/>
                </a:ext>
              </a:extLst>
            </p:cNvPr>
            <p:cNvSpPr txBox="1"/>
            <p:nvPr/>
          </p:nvSpPr>
          <p:spPr>
            <a:xfrm>
              <a:off x="762030" y="5184322"/>
              <a:ext cx="2525005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00" dirty="0">
                  <a:latin typeface="Roboto" panose="02000000000000000000" pitchFamily="2" charset="0"/>
                  <a:ea typeface="Roboto" panose="02000000000000000000" pitchFamily="2" charset="0"/>
                </a:rPr>
                <a:t>Министерство науки </a:t>
              </a:r>
            </a:p>
            <a:p>
              <a:pPr algn="ctr"/>
              <a:r>
                <a:rPr lang="ru-RU" sz="1100" dirty="0">
                  <a:latin typeface="Roboto" panose="02000000000000000000" pitchFamily="2" charset="0"/>
                  <a:ea typeface="Roboto" panose="02000000000000000000" pitchFamily="2" charset="0"/>
                </a:rPr>
                <a:t>и высшего образования Российской Федерации</a:t>
              </a: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AF9EF67-6F21-3D47-A874-8820454F5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461" y="3192859"/>
            <a:ext cx="1849581" cy="1384335"/>
          </a:xfrm>
          <a:prstGeom prst="rect">
            <a:avLst/>
          </a:prstGeom>
        </p:spPr>
      </p:pic>
      <p:pic>
        <p:nvPicPr>
          <p:cNvPr id="26" name="Picture 12" descr="Южный федеральный университет">
            <a:extLst>
              <a:ext uri="{FF2B5EF4-FFF2-40B4-BE49-F238E27FC236}">
                <a16:creationId xmlns:a16="http://schemas.microsoft.com/office/drawing/2014/main" id="{AA18027E-725E-FF41-911D-44E54CFB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480" y="3053357"/>
            <a:ext cx="812825" cy="8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Партнеры - Дальневосточный МедиаСаммит - Владивосток, Кампус ДВФУ">
            <a:extLst>
              <a:ext uri="{FF2B5EF4-FFF2-40B4-BE49-F238E27FC236}">
                <a16:creationId xmlns:a16="http://schemas.microsoft.com/office/drawing/2014/main" id="{35232F87-6DE6-6344-AACA-9971733A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68" y="3416564"/>
            <a:ext cx="1179596" cy="6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Национальный исследовательский ядерный университет «МИФИ» — Википедия">
            <a:extLst>
              <a:ext uri="{FF2B5EF4-FFF2-40B4-BE49-F238E27FC236}">
                <a16:creationId xmlns:a16="http://schemas.microsoft.com/office/drawing/2014/main" id="{520A09E0-6020-0548-A384-050988CAA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968" y="4985076"/>
            <a:ext cx="913399" cy="8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67F73CC-62DB-A741-A608-799A4633ED32}"/>
              </a:ext>
            </a:extLst>
          </p:cNvPr>
          <p:cNvGrpSpPr/>
          <p:nvPr/>
        </p:nvGrpSpPr>
        <p:grpSpPr>
          <a:xfrm>
            <a:off x="5170892" y="3109761"/>
            <a:ext cx="1873030" cy="1873030"/>
            <a:chOff x="5170892" y="3170706"/>
            <a:chExt cx="1873030" cy="1873030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F60924F-04ED-FF44-9C46-A54E6EAE74B4}"/>
                </a:ext>
              </a:extLst>
            </p:cNvPr>
            <p:cNvSpPr/>
            <p:nvPr/>
          </p:nvSpPr>
          <p:spPr>
            <a:xfrm>
              <a:off x="5170892" y="3170706"/>
              <a:ext cx="1873030" cy="18730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20" descr="Фирменный стиль – ГУАП">
              <a:extLst>
                <a:ext uri="{FF2B5EF4-FFF2-40B4-BE49-F238E27FC236}">
                  <a16:creationId xmlns:a16="http://schemas.microsoft.com/office/drawing/2014/main" id="{B36843BF-5B8B-E942-AAA7-F34122662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9587" y="3351922"/>
              <a:ext cx="812825" cy="1037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17">
              <a:extLst>
                <a:ext uri="{FF2B5EF4-FFF2-40B4-BE49-F238E27FC236}">
                  <a16:creationId xmlns:a16="http://schemas.microsoft.com/office/drawing/2014/main" id="{60D9B61F-D7CD-4347-B8B1-2859F9E4D263}"/>
                </a:ext>
              </a:extLst>
            </p:cNvPr>
            <p:cNvSpPr txBox="1"/>
            <p:nvPr/>
          </p:nvSpPr>
          <p:spPr>
            <a:xfrm>
              <a:off x="5242750" y="4320463"/>
              <a:ext cx="17065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ru-RU" sz="1200" dirty="0">
                  <a:solidFill>
                    <a:srgbClr val="163A5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национальный оператор</a:t>
              </a:r>
            </a:p>
          </p:txBody>
        </p:sp>
      </p:grpSp>
      <p:pic>
        <p:nvPicPr>
          <p:cNvPr id="33" name="Picture 20" descr="Фирменный стиль – ГУАП">
            <a:extLst>
              <a:ext uri="{FF2B5EF4-FFF2-40B4-BE49-F238E27FC236}">
                <a16:creationId xmlns:a16="http://schemas.microsoft.com/office/drawing/2014/main" id="{BF62ACF3-CD84-C54D-A6C1-C2B4B261B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87" y="1723869"/>
            <a:ext cx="801946" cy="99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B3186C5E-CC5C-9740-8D8F-BF58C6A25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70" y="4781925"/>
            <a:ext cx="677270" cy="9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50502D-D2FF-2D48-9004-6D732DEFA5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9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465393" y="79657"/>
            <a:ext cx="865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КОМПЕТЕНЦИИ И НОВЫЕ ОБРАЗОВАТЕЛЬНЫЕ МОДУЛИ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1289104" y="424109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4A7FC62-A051-1841-A865-9504024AA185}"/>
              </a:ext>
            </a:extLst>
          </p:cNvPr>
          <p:cNvGrpSpPr/>
          <p:nvPr/>
        </p:nvGrpSpPr>
        <p:grpSpPr>
          <a:xfrm>
            <a:off x="1201002" y="5818568"/>
            <a:ext cx="10052074" cy="644577"/>
            <a:chOff x="1201002" y="5818568"/>
            <a:chExt cx="10052074" cy="644577"/>
          </a:xfrm>
        </p:grpSpPr>
        <p:pic>
          <p:nvPicPr>
            <p:cNvPr id="26" name="Picture 12" descr="Южный федеральный университет">
              <a:extLst>
                <a:ext uri="{FF2B5EF4-FFF2-40B4-BE49-F238E27FC236}">
                  <a16:creationId xmlns:a16="http://schemas.microsoft.com/office/drawing/2014/main" id="{AA18027E-725E-FF41-911D-44E54CFB5D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002" y="5872701"/>
              <a:ext cx="524157" cy="53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 descr="Партнеры - Дальневосточный МедиаСаммит - Владивосток, Кампус ДВФУ">
              <a:extLst>
                <a:ext uri="{FF2B5EF4-FFF2-40B4-BE49-F238E27FC236}">
                  <a16:creationId xmlns:a16="http://schemas.microsoft.com/office/drawing/2014/main" id="{35232F87-6DE6-6344-AACA-9971733AF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403" y="5937819"/>
              <a:ext cx="760673" cy="40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8" descr="Национальный исследовательский ядерный университет «МИФИ» — Википедия">
              <a:extLst>
                <a:ext uri="{FF2B5EF4-FFF2-40B4-BE49-F238E27FC236}">
                  <a16:creationId xmlns:a16="http://schemas.microsoft.com/office/drawing/2014/main" id="{520A09E0-6020-0548-A384-050988CAA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87" y="5858899"/>
              <a:ext cx="589013" cy="56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0" descr="Фирменный стиль – ГУАП">
              <a:extLst>
                <a:ext uri="{FF2B5EF4-FFF2-40B4-BE49-F238E27FC236}">
                  <a16:creationId xmlns:a16="http://schemas.microsoft.com/office/drawing/2014/main" id="{BF62ACF3-CD84-C54D-A6C1-C2B4B261B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306" y="5818568"/>
              <a:ext cx="517142" cy="644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B3186C5E-CC5C-9740-8D8F-BF58C6A2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054" y="5841090"/>
              <a:ext cx="436744" cy="599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6" name="Таблица 46">
            <a:extLst>
              <a:ext uri="{FF2B5EF4-FFF2-40B4-BE49-F238E27FC236}">
                <a16:creationId xmlns:a16="http://schemas.microsoft.com/office/drawing/2014/main" id="{D87088F3-02E3-864F-A526-65ED5BFB9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2944"/>
              </p:ext>
            </p:extLst>
          </p:nvPr>
        </p:nvGraphicFramePr>
        <p:xfrm>
          <a:off x="1201002" y="1482840"/>
          <a:ext cx="10052074" cy="41408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4890">
                  <a:extLst>
                    <a:ext uri="{9D8B030D-6E8A-4147-A177-3AD203B41FA5}">
                      <a16:colId xmlns:a16="http://schemas.microsoft.com/office/drawing/2014/main" val="36108801"/>
                    </a:ext>
                  </a:extLst>
                </a:gridCol>
                <a:gridCol w="4110891">
                  <a:extLst>
                    <a:ext uri="{9D8B030D-6E8A-4147-A177-3AD203B41FA5}">
                      <a16:colId xmlns:a16="http://schemas.microsoft.com/office/drawing/2014/main" val="3960481972"/>
                    </a:ext>
                  </a:extLst>
                </a:gridCol>
                <a:gridCol w="822991">
                  <a:extLst>
                    <a:ext uri="{9D8B030D-6E8A-4147-A177-3AD203B41FA5}">
                      <a16:colId xmlns:a16="http://schemas.microsoft.com/office/drawing/2014/main" val="831587857"/>
                    </a:ext>
                  </a:extLst>
                </a:gridCol>
                <a:gridCol w="4473302">
                  <a:extLst>
                    <a:ext uri="{9D8B030D-6E8A-4147-A177-3AD203B41FA5}">
                      <a16:colId xmlns:a16="http://schemas.microsoft.com/office/drawing/2014/main" val="1707083506"/>
                    </a:ext>
                  </a:extLst>
                </a:gridCol>
              </a:tblGrid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Аддитивное производство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Управление жизненным циклом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46059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Инженерия космических систем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Технологическое предпринимательство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740575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Интернет вещей 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Цифровая метрология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6093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Интернет маркетинг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Эксплуатация беспилотных авиационных систем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675529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Квантовые технологии</a:t>
                      </a:r>
                      <a:endParaRPr lang="ru-RU" sz="11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Радиотехника 5</a:t>
                      </a:r>
                      <a:r>
                        <a:rPr lang="en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G </a:t>
                      </a: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и последующих поколений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040361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Кибербезопасность</a:t>
                      </a:r>
                      <a:endParaRPr lang="ru-RU" sz="1100" dirty="0"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</a:endParaRP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Цифровые возможности для бизнеса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11928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Корпоративная защита от внутренних угроз  ИБ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Облачные технологии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279005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Машинное обучение и большие данные 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Летающая робототехника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669280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Цифровая трансформация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Изготовление прототипов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35138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Промышленная робототехника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Эксплуатация сервисных роботов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397411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Разработка виртуальной и дополненной реальности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Технология композитов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756374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Разработка мобильных приложений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Лазерные технологии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937482"/>
                  </a:ext>
                </a:extLst>
              </a:tr>
              <a:tr h="318527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lang="ru-RU" sz="1600" b="1" i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Разработка решений на базе </a:t>
                      </a:r>
                      <a:r>
                        <a:rPr lang="ru-RU" sz="11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блокчейн</a:t>
                      </a:r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технологий</a:t>
                      </a:r>
                    </a:p>
                  </a:txBody>
                  <a:tcPr marL="36000" marR="9720" marT="9720" marB="9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</a:pPr>
                      <a:endParaRPr lang="ru-RU" sz="11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20"/>
                        </a:lnSpc>
                      </a:pPr>
                      <a:endParaRPr lang="ru-RU" sz="11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564066"/>
                  </a:ext>
                </a:extLst>
              </a:tr>
            </a:tbl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C65B863-68E5-EE49-8D37-492FF303C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3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630823D-8BE0-A442-B7BB-3E8370B09EA5}"/>
              </a:ext>
            </a:extLst>
          </p:cNvPr>
          <p:cNvSpPr/>
          <p:nvPr/>
        </p:nvSpPr>
        <p:spPr>
          <a:xfrm>
            <a:off x="7301744" y="2277314"/>
            <a:ext cx="2455846" cy="4580686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F979BB-3749-EB48-9C5B-3F0631BB0D9F}"/>
              </a:ext>
            </a:extLst>
          </p:cNvPr>
          <p:cNvSpPr/>
          <p:nvPr/>
        </p:nvSpPr>
        <p:spPr>
          <a:xfrm>
            <a:off x="2455362" y="2277314"/>
            <a:ext cx="2412727" cy="4580686"/>
          </a:xfrm>
          <a:prstGeom prst="rect">
            <a:avLst/>
          </a:prstGeom>
          <a:solidFill>
            <a:schemeClr val="bg1">
              <a:lumMod val="9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315201" y="89961"/>
            <a:ext cx="865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АРХИТЕКТУРА 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1227439" y="375593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409B3D6F-FB3F-4642-A077-08BE4497DF5C}"/>
              </a:ext>
            </a:extLst>
          </p:cNvPr>
          <p:cNvSpPr txBox="1">
            <a:spLocks/>
          </p:cNvSpPr>
          <p:nvPr/>
        </p:nvSpPr>
        <p:spPr>
          <a:xfrm>
            <a:off x="743947" y="3355592"/>
            <a:ext cx="1689856" cy="22197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2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Методическая работа по соотнесению направлений подготовки и компетенций 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FutureSkills</a:t>
            </a: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ts val="132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Матрица 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ссотнесения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по 42 компетенциям</a:t>
            </a:r>
            <a:endParaRPr lang="en-US" sz="1200" b="1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ts val="132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FutureSkills</a:t>
            </a: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ts val="1320"/>
              </a:lnSpc>
              <a:buNone/>
            </a:pP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7F1D1-28C6-EC4C-81EE-F21F5386C211}"/>
              </a:ext>
            </a:extLst>
          </p:cNvPr>
          <p:cNvSpPr txBox="1"/>
          <p:nvPr/>
        </p:nvSpPr>
        <p:spPr>
          <a:xfrm>
            <a:off x="1623426" y="1513047"/>
            <a:ext cx="487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61B5E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Основные мероприятия</a:t>
            </a: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59CD2F1A-8454-574F-B56D-881CCCED8514}"/>
              </a:ext>
            </a:extLst>
          </p:cNvPr>
          <p:cNvSpPr txBox="1">
            <a:spLocks/>
          </p:cNvSpPr>
          <p:nvPr/>
        </p:nvSpPr>
        <p:spPr>
          <a:xfrm>
            <a:off x="2455362" y="3429000"/>
            <a:ext cx="2002338" cy="32106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2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Разработка рабочей программы образовательного модуля по компетенции 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FutureSkills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: </a:t>
            </a: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50 актуализированных образовательных программ 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(25 компетенций в 2 направлениях подготовки), </a:t>
            </a: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 электронный курс, 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25 учебных пособий, 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25 комплектов методических материалов, 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17 университетских КОД для Демонстрационных экзаменов.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6EA2B1A-90B0-934A-B97C-759E36577FF5}"/>
              </a:ext>
            </a:extLst>
          </p:cNvPr>
          <p:cNvSpPr/>
          <p:nvPr/>
        </p:nvSpPr>
        <p:spPr>
          <a:xfrm rot="21596219">
            <a:off x="2434287" y="2278664"/>
            <a:ext cx="2454878" cy="879860"/>
          </a:xfrm>
          <a:prstGeom prst="rect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6425566-9C28-DD43-8207-1E62DBBE85C4}"/>
              </a:ext>
            </a:extLst>
          </p:cNvPr>
          <p:cNvSpPr/>
          <p:nvPr/>
        </p:nvSpPr>
        <p:spPr>
          <a:xfrm rot="21596219">
            <a:off x="4868573" y="2278664"/>
            <a:ext cx="2454851" cy="879860"/>
          </a:xfrm>
          <a:prstGeom prst="rect">
            <a:avLst/>
          </a:prstGeom>
          <a:solidFill>
            <a:srgbClr val="AB3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95EFEA-0A0C-1341-A75A-5F7D6DDD0F48}"/>
              </a:ext>
            </a:extLst>
          </p:cNvPr>
          <p:cNvSpPr/>
          <p:nvPr/>
        </p:nvSpPr>
        <p:spPr>
          <a:xfrm rot="21596219">
            <a:off x="0" y="2278664"/>
            <a:ext cx="2454878" cy="879860"/>
          </a:xfrm>
          <a:prstGeom prst="rect">
            <a:avLst/>
          </a:prstGeom>
          <a:solidFill>
            <a:srgbClr val="16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3D1B8ED-04DC-5848-91EC-384F083252B1}"/>
              </a:ext>
            </a:extLst>
          </p:cNvPr>
          <p:cNvSpPr/>
          <p:nvPr/>
        </p:nvSpPr>
        <p:spPr>
          <a:xfrm rot="21596219">
            <a:off x="9737121" y="2278664"/>
            <a:ext cx="2454878" cy="879860"/>
          </a:xfrm>
          <a:prstGeom prst="rect">
            <a:avLst/>
          </a:prstGeom>
          <a:solidFill>
            <a:srgbClr val="61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A5E6FC0-1AEA-3247-A77B-B3C5A64E9652}"/>
              </a:ext>
            </a:extLst>
          </p:cNvPr>
          <p:cNvSpPr/>
          <p:nvPr/>
        </p:nvSpPr>
        <p:spPr>
          <a:xfrm rot="21596219">
            <a:off x="7302833" y="2278664"/>
            <a:ext cx="2454878" cy="879860"/>
          </a:xfrm>
          <a:prstGeom prst="rect">
            <a:avLst/>
          </a:prstGeom>
          <a:solidFill>
            <a:srgbClr val="E40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77C661CF-370F-B045-AE2E-0F0859B0AD48}"/>
              </a:ext>
            </a:extLst>
          </p:cNvPr>
          <p:cNvSpPr txBox="1">
            <a:spLocks/>
          </p:cNvSpPr>
          <p:nvPr/>
        </p:nvSpPr>
        <p:spPr>
          <a:xfrm>
            <a:off x="5132553" y="3355592"/>
            <a:ext cx="1877848" cy="26769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4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Разработка и реализация программы повышения квалификации педагогических работников образовательных организаций высшего образования</a:t>
            </a:r>
            <a:endParaRPr lang="en-US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ts val="1340"/>
              </a:lnSpc>
              <a:buNone/>
            </a:pPr>
            <a:r>
              <a:rPr lang="en-US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70 </a:t>
            </a: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вузов</a:t>
            </a:r>
          </a:p>
          <a:p>
            <a:pPr marL="0" indent="0">
              <a:lnSpc>
                <a:spcPts val="134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140 ППС</a:t>
            </a:r>
          </a:p>
          <a:p>
            <a:pPr marL="0" indent="0">
              <a:lnSpc>
                <a:spcPts val="134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ППК - 72 часа</a:t>
            </a:r>
          </a:p>
        </p:txBody>
      </p:sp>
      <p:sp>
        <p:nvSpPr>
          <p:cNvPr id="31" name="Объект 3">
            <a:extLst>
              <a:ext uri="{FF2B5EF4-FFF2-40B4-BE49-F238E27FC236}">
                <a16:creationId xmlns:a16="http://schemas.microsoft.com/office/drawing/2014/main" id="{535339AA-C4AA-DE46-98E7-5FA49AA9F241}"/>
              </a:ext>
            </a:extLst>
          </p:cNvPr>
          <p:cNvSpPr txBox="1">
            <a:spLocks/>
          </p:cNvSpPr>
          <p:nvPr/>
        </p:nvSpPr>
        <p:spPr>
          <a:xfrm>
            <a:off x="7447893" y="3429000"/>
            <a:ext cx="2002338" cy="32106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2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Реализация рабочей программы образовательного модуля компетенции </a:t>
            </a:r>
            <a:r>
              <a:rPr lang="en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FutureSkills</a:t>
            </a:r>
            <a:r>
              <a:rPr lang="en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для бакалавриата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50 образовательных модулей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1780 обучающихся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 вузов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50 демонстрационных экзаменов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1250 обучающихся сдали демонстрационный экзамен</a:t>
            </a:r>
          </a:p>
          <a:p>
            <a:pPr marL="0" indent="0">
              <a:lnSpc>
                <a:spcPts val="1320"/>
              </a:lnSpc>
              <a:buNone/>
            </a:pPr>
            <a:endParaRPr lang="ru-RU" sz="12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2" name="Объект 3">
            <a:extLst>
              <a:ext uri="{FF2B5EF4-FFF2-40B4-BE49-F238E27FC236}">
                <a16:creationId xmlns:a16="http://schemas.microsoft.com/office/drawing/2014/main" id="{495BCD49-CB93-AD43-A27D-5DCB7A2E89D8}"/>
              </a:ext>
            </a:extLst>
          </p:cNvPr>
          <p:cNvSpPr txBox="1">
            <a:spLocks/>
          </p:cNvSpPr>
          <p:nvPr/>
        </p:nvSpPr>
        <p:spPr>
          <a:xfrm>
            <a:off x="9887723" y="3429000"/>
            <a:ext cx="2088054" cy="32106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20"/>
              </a:lnSpc>
              <a:buNone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Методическое сопровождение внедрения образовательных программ по компетенциям «</a:t>
            </a:r>
            <a:r>
              <a:rPr lang="ru-RU" sz="12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Ворлдскиллс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</a:rPr>
              <a:t>» в образовательную деятельность организаций высшего образования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 центр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 международных технологических он-лайн лабораторий</a:t>
            </a:r>
          </a:p>
          <a:p>
            <a:pPr marL="0" indent="0">
              <a:lnSpc>
                <a:spcPts val="1320"/>
              </a:lnSpc>
              <a:buNone/>
            </a:pPr>
            <a:r>
              <a:rPr lang="ru-RU" sz="1200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154 студента из университетов мира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21A5DE-9414-4D42-8F24-7634FBA52E16}"/>
              </a:ext>
            </a:extLst>
          </p:cNvPr>
          <p:cNvSpPr txBox="1"/>
          <p:nvPr/>
        </p:nvSpPr>
        <p:spPr>
          <a:xfrm>
            <a:off x="980701" y="2364651"/>
            <a:ext cx="41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61B5E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15DDF0-FA77-7B4B-80D8-76BA0F26E5B7}"/>
              </a:ext>
            </a:extLst>
          </p:cNvPr>
          <p:cNvSpPr txBox="1"/>
          <p:nvPr/>
        </p:nvSpPr>
        <p:spPr>
          <a:xfrm>
            <a:off x="3421832" y="2364651"/>
            <a:ext cx="47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F782C-1AC9-FA46-9BE3-C7B6F1E8027A}"/>
              </a:ext>
            </a:extLst>
          </p:cNvPr>
          <p:cNvSpPr txBox="1"/>
          <p:nvPr/>
        </p:nvSpPr>
        <p:spPr>
          <a:xfrm>
            <a:off x="5799847" y="2364651"/>
            <a:ext cx="543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114663-4B97-824E-AA6B-AB21F3589270}"/>
              </a:ext>
            </a:extLst>
          </p:cNvPr>
          <p:cNvSpPr txBox="1"/>
          <p:nvPr/>
        </p:nvSpPr>
        <p:spPr>
          <a:xfrm>
            <a:off x="8257801" y="2364651"/>
            <a:ext cx="41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6BCAA2-16D4-964D-A45C-3CCA1DD0C65F}"/>
              </a:ext>
            </a:extLst>
          </p:cNvPr>
          <p:cNvSpPr txBox="1"/>
          <p:nvPr/>
        </p:nvSpPr>
        <p:spPr>
          <a:xfrm>
            <a:off x="10698932" y="2364651"/>
            <a:ext cx="47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D099505-2E80-9643-AB63-D20F5BFC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92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623426" y="258106"/>
            <a:ext cx="967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РЕАЛИЗАЦИЯ ОБРАЗОВАТЕЛЬНЫХ ПРОГРАММ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КОМПЕТЕНЦИЯМ </a:t>
            </a:r>
            <a:r>
              <a:rPr lang="e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FUTURESKILLS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DEAAB90-2173-8845-AF4F-44FF13A05636}"/>
              </a:ext>
            </a:extLst>
          </p:cNvPr>
          <p:cNvGrpSpPr/>
          <p:nvPr/>
        </p:nvGrpSpPr>
        <p:grpSpPr>
          <a:xfrm>
            <a:off x="0" y="1112570"/>
            <a:ext cx="8550199" cy="5745430"/>
            <a:chOff x="1201003" y="1112570"/>
            <a:chExt cx="6953387" cy="467242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81798FBA-B901-614D-86AF-275DB799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004" y="1112570"/>
              <a:ext cx="3427411" cy="228351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A27813-4224-674E-89A4-AEF60B2A8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003" y="3501486"/>
              <a:ext cx="3427412" cy="228351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497F748-14D4-C440-892C-D7152B17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6977" y="3501487"/>
              <a:ext cx="3427413" cy="228169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34CBF4-7BA5-9E42-9972-E55E3245B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26977" y="1112570"/>
              <a:ext cx="3427411" cy="2281695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B17840-B948-6E47-B938-907052337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5F1FE9-BDBE-A84C-9856-D303A96E65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32" r="8232"/>
          <a:stretch/>
        </p:blipFill>
        <p:spPr>
          <a:xfrm>
            <a:off x="8671394" y="1112570"/>
            <a:ext cx="3520606" cy="28056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5E9C6-E6B0-F945-9710-ABAB8F44F0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06" r="11025"/>
          <a:stretch/>
        </p:blipFill>
        <p:spPr>
          <a:xfrm>
            <a:off x="8671396" y="4050089"/>
            <a:ext cx="3520604" cy="28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17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311423" y="125520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КОНТРОЛЬНО-ОЦЕНОЧНАЯ ДОКУМЕНТАЦИЯ (КОД): ДЕМОНСТРАЦИОННЫЙ ЭКЗАМЕН</a:t>
            </a:r>
          </a:p>
        </p:txBody>
      </p:sp>
      <p:sp>
        <p:nvSpPr>
          <p:cNvPr id="11" name="Объект 3">
            <a:extLst>
              <a:ext uri="{FF2B5EF4-FFF2-40B4-BE49-F238E27FC236}">
                <a16:creationId xmlns:a16="http://schemas.microsoft.com/office/drawing/2014/main" id="{05F86A75-2470-AE4D-A568-4F8A0A226D90}"/>
              </a:ext>
            </a:extLst>
          </p:cNvPr>
          <p:cNvSpPr txBox="1">
            <a:spLocks/>
          </p:cNvSpPr>
          <p:nvPr/>
        </p:nvSpPr>
        <p:spPr>
          <a:xfrm>
            <a:off x="600501" y="4124573"/>
            <a:ext cx="4610128" cy="2440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Инженерия космических систем</a:t>
            </a:r>
            <a:endParaRPr lang="ru-RU" sz="1100" dirty="0">
              <a:solidFill>
                <a:srgbClr val="61B5E5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Эксплуатация беспилотных авиационных систем 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Облачные технологии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Радиотехника 5G и последующих поколений 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Промышленная робототехника </a:t>
            </a:r>
            <a:endParaRPr lang="ru-RU" sz="1100" dirty="0">
              <a:solidFill>
                <a:srgbClr val="61B5E5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Разработка виртуальной и дополненной реальности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1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Цифровая метрология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CF2768-148A-DE4C-BD9D-D1994C95F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sp>
        <p:nvSpPr>
          <p:cNvPr id="14" name="Объект 3">
            <a:extLst>
              <a:ext uri="{FF2B5EF4-FFF2-40B4-BE49-F238E27FC236}">
                <a16:creationId xmlns:a16="http://schemas.microsoft.com/office/drawing/2014/main" id="{AD867FEC-4305-134B-97FB-9A9965CD8ABF}"/>
              </a:ext>
            </a:extLst>
          </p:cNvPr>
          <p:cNvSpPr txBox="1">
            <a:spLocks/>
          </p:cNvSpPr>
          <p:nvPr/>
        </p:nvSpPr>
        <p:spPr>
          <a:xfrm>
            <a:off x="5787433" y="4127089"/>
            <a:ext cx="5785785" cy="24407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Летающая робототехника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Разработка решений с использованием </a:t>
            </a:r>
            <a:r>
              <a:rPr lang="ru-RU" sz="1000" dirty="0" err="1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блокчейн</a:t>
            </a: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-технологий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Эксплуатация сервисных роботов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Лазерные технологии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Цифровые возможности для бизнеса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Корпоративная защита от внутренних угроз информационной безопасности</a:t>
            </a:r>
          </a:p>
          <a:p>
            <a:pPr indent="-588600">
              <a:lnSpc>
                <a:spcPts val="2300"/>
              </a:lnSpc>
              <a:spcBef>
                <a:spcPts val="0"/>
              </a:spcBef>
              <a:buClr>
                <a:srgbClr val="61B5E5"/>
              </a:buClr>
              <a:buSzPct val="140000"/>
              <a:buFont typeface="Системный шрифт, обычный"/>
              <a:buChar char="✔️"/>
            </a:pPr>
            <a:r>
              <a:rPr lang="ru-RU" sz="1000" dirty="0">
                <a:solidFill>
                  <a:srgbClr val="163A59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Интернет вещей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434A62-103D-4C4C-B5F7-F51F30D72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003" y="1112487"/>
            <a:ext cx="4282538" cy="28509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17B253-52D8-F84E-BBCD-6591354AD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213" y="1118192"/>
            <a:ext cx="4282535" cy="28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F92E9B-53FA-4A79-B3AF-1AD1866E49AD}"/>
              </a:ext>
            </a:extLst>
          </p:cNvPr>
          <p:cNvSpPr txBox="1"/>
          <p:nvPr/>
        </p:nvSpPr>
        <p:spPr>
          <a:xfrm>
            <a:off x="1356628" y="412726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190898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6">
            <a:extLst>
              <a:ext uri="{FF2B5EF4-FFF2-40B4-BE49-F238E27FC236}">
                <a16:creationId xmlns:a16="http://schemas.microsoft.com/office/drawing/2014/main" id="{8F98920E-38D6-C144-BD19-EC962554F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6" b="89853" l="0" r="94505">
                        <a14:foregroundMark x1="8538" y1="39572" x2="4311" y2="46223"/>
                        <a14:foregroundMark x1="4311" y1="46223" x2="11834" y2="50282"/>
                        <a14:foregroundMark x1="11834" y1="50282" x2="10059" y2="60654"/>
                        <a14:foregroundMark x1="10059" y1="60654" x2="4057" y2="54566"/>
                        <a14:foregroundMark x1="4057" y1="54566" x2="6509" y2="63698"/>
                        <a14:foregroundMark x1="6509" y1="63698" x2="10228" y2="70800"/>
                        <a14:foregroundMark x1="10228" y1="70800" x2="2705" y2="54115"/>
                        <a14:foregroundMark x1="2705" y1="54115" x2="3381" y2="44983"/>
                        <a14:foregroundMark x1="3381" y1="44983" x2="8030" y2="38895"/>
                        <a14:foregroundMark x1="8030" y1="38895" x2="2367" y2="56144"/>
                        <a14:foregroundMark x1="2367" y1="56144" x2="9637" y2="51522"/>
                        <a14:foregroundMark x1="9637" y1="51522" x2="3804" y2="56933"/>
                        <a14:foregroundMark x1="3804" y1="56933" x2="10144" y2="59752"/>
                        <a14:foregroundMark x1="10144" y1="59752" x2="8538" y2="64713"/>
                        <a14:foregroundMark x1="4903" y1="41826" x2="592" y2="54002"/>
                        <a14:foregroundMark x1="592" y1="54002" x2="3973" y2="61781"/>
                        <a14:foregroundMark x1="3973" y1="61781" x2="4818" y2="43405"/>
                        <a14:foregroundMark x1="4818" y1="43405" x2="4565" y2="56595"/>
                        <a14:foregroundMark x1="592" y1="46223" x2="0" y2="48027"/>
                        <a14:foregroundMark x1="88673" y1="40699" x2="94759" y2="46449"/>
                        <a14:foregroundMark x1="94759" y1="46449" x2="94590" y2="55919"/>
                        <a14:foregroundMark x1="94590" y1="55919" x2="89011" y2="66065"/>
                        <a14:foregroundMark x1="73119" y1="89853" x2="79544" y2="87937"/>
                        <a14:foregroundMark x1="79544" y1="87937" x2="80051" y2="8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20" y="1183609"/>
            <a:ext cx="4748678" cy="35615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9D96CA-3E5E-1F48-9A62-E9305BE16B34}"/>
              </a:ext>
            </a:extLst>
          </p:cNvPr>
          <p:cNvSpPr/>
          <p:nvPr/>
        </p:nvSpPr>
        <p:spPr>
          <a:xfrm>
            <a:off x="-1" y="5048477"/>
            <a:ext cx="12191999" cy="1977372"/>
          </a:xfrm>
          <a:prstGeom prst="rect">
            <a:avLst/>
          </a:prstGeom>
          <a:solidFill>
            <a:srgbClr val="61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>
            <a:extLst>
              <a:ext uri="{FF2B5EF4-FFF2-40B4-BE49-F238E27FC236}">
                <a16:creationId xmlns:a16="http://schemas.microsoft.com/office/drawing/2014/main" id="{B93B3263-E5CF-F145-8564-0C9DD05C24C4}"/>
              </a:ext>
            </a:extLst>
          </p:cNvPr>
          <p:cNvSpPr/>
          <p:nvPr/>
        </p:nvSpPr>
        <p:spPr>
          <a:xfrm rot="20823793">
            <a:off x="-445804" y="3336229"/>
            <a:ext cx="6071886" cy="4886418"/>
          </a:xfrm>
          <a:prstGeom prst="hexagon">
            <a:avLst/>
          </a:prstGeom>
          <a:solidFill>
            <a:srgbClr val="61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580406" y="176736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УЧЕБНЫЕ ПОСОБИЯ ПО ДИСЦИПЛИНАМ </a:t>
            </a:r>
            <a:r>
              <a:rPr lang="e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FUTURESKILLS 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8A8829-3747-164A-9478-864F36E23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849" y="1992504"/>
            <a:ext cx="4101604" cy="3403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DC31C9-F0E1-9E43-987C-CC727517CE66}"/>
              </a:ext>
            </a:extLst>
          </p:cNvPr>
          <p:cNvSpPr txBox="1"/>
          <p:nvPr/>
        </p:nvSpPr>
        <p:spPr>
          <a:xfrm>
            <a:off x="2164439" y="4997310"/>
            <a:ext cx="2063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учебных пособий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дисциплинам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FutureSkills</a:t>
            </a:r>
            <a:r>
              <a:rPr lang="e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D16EF-EB15-C847-AF1B-C579A93B2853}"/>
              </a:ext>
            </a:extLst>
          </p:cNvPr>
          <p:cNvSpPr txBox="1"/>
          <p:nvPr/>
        </p:nvSpPr>
        <p:spPr>
          <a:xfrm>
            <a:off x="7769687" y="5640855"/>
            <a:ext cx="2640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Электронный курс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 дисциплине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Цифровая метрология</a:t>
            </a:r>
          </a:p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40 часов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954A1D-488A-DA4C-8A5A-237B53FEB4F6}"/>
              </a:ext>
            </a:extLst>
          </p:cNvPr>
          <p:cNvSpPr txBox="1"/>
          <p:nvPr/>
        </p:nvSpPr>
        <p:spPr>
          <a:xfrm>
            <a:off x="2164439" y="3765689"/>
            <a:ext cx="13356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8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</a:t>
            </a:r>
            <a:endParaRPr lang="ru-RU" sz="80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744CB0-FBD0-284B-8078-1F071DFE6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37C046-260D-435E-A5CB-D2997F67884D}"/>
              </a:ext>
            </a:extLst>
          </p:cNvPr>
          <p:cNvSpPr txBox="1"/>
          <p:nvPr/>
        </p:nvSpPr>
        <p:spPr>
          <a:xfrm>
            <a:off x="1293891" y="498431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703897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356648" y="94640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ПРОГРАММА ПОВЫШЕНИЯ КВАЛИФИКАЦИИ</a:t>
            </a:r>
            <a:endParaRPr lang="en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7065E-AE47-F245-ABF1-6A8C669E9D36}"/>
              </a:ext>
            </a:extLst>
          </p:cNvPr>
          <p:cNvSpPr txBox="1"/>
          <p:nvPr/>
        </p:nvSpPr>
        <p:spPr>
          <a:xfrm>
            <a:off x="3856345" y="75924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2577C-9FA6-614A-B6AB-F9028D02DA7E}"/>
              </a:ext>
            </a:extLst>
          </p:cNvPr>
          <p:cNvSpPr txBox="1"/>
          <p:nvPr/>
        </p:nvSpPr>
        <p:spPr>
          <a:xfrm>
            <a:off x="1651437" y="1479270"/>
            <a:ext cx="967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63A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«Методика интеграции компетенции </a:t>
            </a:r>
            <a:r>
              <a:rPr lang="en" dirty="0" err="1">
                <a:solidFill>
                  <a:srgbClr val="163A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FutureSkills</a:t>
            </a:r>
            <a:r>
              <a:rPr lang="en" dirty="0">
                <a:solidFill>
                  <a:srgbClr val="163A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dirty="0">
                <a:solidFill>
                  <a:srgbClr val="163A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образовательную деятельность образовательных организаций высшего образования»</a:t>
            </a:r>
            <a:endParaRPr lang="en" dirty="0">
              <a:solidFill>
                <a:srgbClr val="163A5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B6BF29-FF48-1440-ABFA-777FE88D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A1E32D-4DDF-B841-B32D-1912D26C4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003" y="2486678"/>
            <a:ext cx="5053520" cy="41935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BE78A3-387A-FF48-BF88-688AF5D4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424" y="2624468"/>
            <a:ext cx="4341876" cy="3253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46C32D-58C8-46A3-9250-8DEF5F852B6B}"/>
              </a:ext>
            </a:extLst>
          </p:cNvPr>
          <p:cNvSpPr txBox="1"/>
          <p:nvPr/>
        </p:nvSpPr>
        <p:spPr>
          <a:xfrm>
            <a:off x="1356648" y="415693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37774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E08667-BE90-F841-A133-DF6F809F1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3A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id="{3368E762-3AEB-594C-AF26-871CFCBAF917}"/>
              </a:ext>
            </a:extLst>
          </p:cNvPr>
          <p:cNvSpPr/>
          <p:nvPr/>
        </p:nvSpPr>
        <p:spPr>
          <a:xfrm>
            <a:off x="6160976" y="1414574"/>
            <a:ext cx="4968575" cy="1787841"/>
          </a:xfrm>
          <a:prstGeom prst="parallelogram">
            <a:avLst/>
          </a:prstGeom>
          <a:solidFill>
            <a:srgbClr val="005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BCD688-6D82-1D41-AFA1-338A35632D10}"/>
              </a:ext>
            </a:extLst>
          </p:cNvPr>
          <p:cNvSpPr/>
          <p:nvPr/>
        </p:nvSpPr>
        <p:spPr>
          <a:xfrm>
            <a:off x="1201003" y="0"/>
            <a:ext cx="10990997" cy="1118192"/>
          </a:xfrm>
          <a:prstGeom prst="rect">
            <a:avLst/>
          </a:prstGeom>
          <a:gradFill flip="none" rotWithShape="1">
            <a:gsLst>
              <a:gs pos="0">
                <a:srgbClr val="E4003A"/>
              </a:gs>
              <a:gs pos="12000">
                <a:srgbClr val="AB3A8D"/>
              </a:gs>
              <a:gs pos="100000">
                <a:srgbClr val="005AAA"/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448C5-A2DA-574A-B10E-CF6AF7FBF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4" r="30578"/>
          <a:stretch/>
        </p:blipFill>
        <p:spPr>
          <a:xfrm>
            <a:off x="0" y="0"/>
            <a:ext cx="1201003" cy="111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DA6BE-DAFC-C240-9B55-9C3207EF3FB1}"/>
              </a:ext>
            </a:extLst>
          </p:cNvPr>
          <p:cNvSpPr txBox="1"/>
          <p:nvPr/>
        </p:nvSpPr>
        <p:spPr>
          <a:xfrm>
            <a:off x="1540567" y="196496"/>
            <a:ext cx="967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МЕЖДУНАРОДНЫЕ ТЕХНОЛОГИЧЕСКИЕ ОН-ЛАЙН ЛАБОРАТОРИИ </a:t>
            </a:r>
            <a:endParaRPr lang="en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2577C-9FA6-614A-B6AB-F9028D02DA7E}"/>
              </a:ext>
            </a:extLst>
          </p:cNvPr>
          <p:cNvSpPr txBox="1"/>
          <p:nvPr/>
        </p:nvSpPr>
        <p:spPr>
          <a:xfrm>
            <a:off x="7242313" y="1685994"/>
            <a:ext cx="3651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«Летающая робототехника»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Университет Нельсон Мандела (ЮАР)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5AC39-A45D-B54D-99D1-0DA6E0872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98" y="369067"/>
            <a:ext cx="1068887" cy="4244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B6F4FF-4DC9-3345-BC7B-1259866A0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8" y="1685994"/>
            <a:ext cx="6416771" cy="3396482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  <p:pic>
        <p:nvPicPr>
          <p:cNvPr id="13" name="Объект 7">
            <a:extLst>
              <a:ext uri="{FF2B5EF4-FFF2-40B4-BE49-F238E27FC236}">
                <a16:creationId xmlns:a16="http://schemas.microsoft.com/office/drawing/2014/main" id="{D8D68D94-3C88-9246-A880-1EE47E201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943" y="2846410"/>
            <a:ext cx="6218642" cy="3497986"/>
          </a:xfrm>
          <a:prstGeom prst="rect">
            <a:avLst/>
          </a:prstGeom>
          <a:effectLst>
            <a:outerShdw blurRad="1789" dist="737219" dir="8460000" sx="90513" sy="90513" algn="ctr" rotWithShape="0">
              <a:srgbClr val="7030A0">
                <a:alpha val="14000"/>
              </a:srgbClr>
            </a:outerShdw>
          </a:effectLst>
          <a:scene3d>
            <a:camera prst="isometricRightUp">
              <a:rot lat="1200000" lon="20400000" rev="0"/>
            </a:camera>
            <a:lightRig rig="threePt" dir="t"/>
          </a:scene3d>
          <a:sp3d prstMaterial="softEdge">
            <a:bevelT w="127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3F067A-BBF2-4624-A132-84181B4EF0D4}"/>
              </a:ext>
            </a:extLst>
          </p:cNvPr>
          <p:cNvSpPr txBox="1"/>
          <p:nvPr/>
        </p:nvSpPr>
        <p:spPr>
          <a:xfrm>
            <a:off x="1462083" y="521011"/>
            <a:ext cx="9012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«Методическое сопровождение внедрения образовательных программ по компетенциям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</a:t>
            </a:r>
            <a:r>
              <a:rPr lang="ru-RU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в образовательную деятельность организаций высшего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788487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708</Words>
  <Application>Microsoft Office PowerPoint</Application>
  <PresentationFormat>Широкоэкранный</PresentationFormat>
  <Paragraphs>146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Inter</vt:lpstr>
      <vt:lpstr>Roboto</vt:lpstr>
      <vt:lpstr>Roboto Black</vt:lpstr>
      <vt:lpstr>Roboto Light</vt:lpstr>
      <vt:lpstr>Roboto Medium</vt:lpstr>
      <vt:lpstr>Системный шрифт, обычный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guapsocial@gmail.com</dc:creator>
  <cp:lastModifiedBy>Анисимова</cp:lastModifiedBy>
  <cp:revision>10</cp:revision>
  <dcterms:created xsi:type="dcterms:W3CDTF">2021-12-07T08:43:57Z</dcterms:created>
  <dcterms:modified xsi:type="dcterms:W3CDTF">2022-01-18T08:27:59Z</dcterms:modified>
</cp:coreProperties>
</file>